
<file path=[Content_Types].xml><?xml version="1.0" encoding="utf-8"?>
<Types xmlns="http://schemas.openxmlformats.org/package/2006/content-types">
  <Default Extension="png" ContentType="image/png"/>
  <Default Extension="tmp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3"/>
  </p:notesMasterIdLst>
  <p:handoutMasterIdLst>
    <p:handoutMasterId r:id="rId44"/>
  </p:handoutMasterIdLst>
  <p:sldIdLst>
    <p:sldId id="256" r:id="rId2"/>
    <p:sldId id="345" r:id="rId3"/>
    <p:sldId id="372" r:id="rId4"/>
    <p:sldId id="348" r:id="rId5"/>
    <p:sldId id="369" r:id="rId6"/>
    <p:sldId id="346" r:id="rId7"/>
    <p:sldId id="347" r:id="rId8"/>
    <p:sldId id="359" r:id="rId9"/>
    <p:sldId id="360" r:id="rId10"/>
    <p:sldId id="361" r:id="rId11"/>
    <p:sldId id="358" r:id="rId12"/>
    <p:sldId id="362" r:id="rId13"/>
    <p:sldId id="352" r:id="rId14"/>
    <p:sldId id="353" r:id="rId15"/>
    <p:sldId id="376" r:id="rId16"/>
    <p:sldId id="363" r:id="rId17"/>
    <p:sldId id="364" r:id="rId18"/>
    <p:sldId id="365" r:id="rId19"/>
    <p:sldId id="366" r:id="rId20"/>
    <p:sldId id="367" r:id="rId21"/>
    <p:sldId id="368" r:id="rId22"/>
    <p:sldId id="354" r:id="rId23"/>
    <p:sldId id="355" r:id="rId24"/>
    <p:sldId id="356" r:id="rId25"/>
    <p:sldId id="335" r:id="rId26"/>
    <p:sldId id="357" r:id="rId27"/>
    <p:sldId id="375" r:id="rId28"/>
    <p:sldId id="349" r:id="rId29"/>
    <p:sldId id="330" r:id="rId30"/>
    <p:sldId id="332" r:id="rId31"/>
    <p:sldId id="333" r:id="rId32"/>
    <p:sldId id="321" r:id="rId33"/>
    <p:sldId id="301" r:id="rId34"/>
    <p:sldId id="308" r:id="rId35"/>
    <p:sldId id="327" r:id="rId36"/>
    <p:sldId id="340" r:id="rId37"/>
    <p:sldId id="326" r:id="rId38"/>
    <p:sldId id="334" r:id="rId39"/>
    <p:sldId id="374" r:id="rId40"/>
    <p:sldId id="370" r:id="rId41"/>
    <p:sldId id="342" r:id="rId42"/>
  </p:sldIdLst>
  <p:sldSz cx="9144000" cy="6858000" type="screen4x3"/>
  <p:notesSz cx="9388475" cy="71024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67" autoAdjust="0"/>
    <p:restoredTop sz="91860" autoAdjust="0"/>
  </p:normalViewPr>
  <p:slideViewPr>
    <p:cSldViewPr>
      <p:cViewPr varScale="1">
        <p:scale>
          <a:sx n="98" d="100"/>
          <a:sy n="98" d="100"/>
        </p:scale>
        <p:origin x="-1518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068339" cy="355124"/>
          </a:xfrm>
          <a:prstGeom prst="rect">
            <a:avLst/>
          </a:prstGeom>
        </p:spPr>
        <p:txBody>
          <a:bodyPr vert="horz" lIns="94218" tIns="47108" rIns="94218" bIns="47108" rtlCol="0"/>
          <a:lstStyle>
            <a:lvl1pPr algn="l">
              <a:defRPr sz="1200"/>
            </a:lvl1pPr>
          </a:lstStyle>
          <a:p>
            <a:r>
              <a:rPr lang="en-US" smtClean="0"/>
              <a:t>FPGA Tour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317964" y="0"/>
            <a:ext cx="4068339" cy="355124"/>
          </a:xfrm>
          <a:prstGeom prst="rect">
            <a:avLst/>
          </a:prstGeom>
        </p:spPr>
        <p:txBody>
          <a:bodyPr vert="horz" lIns="94218" tIns="47108" rIns="94218" bIns="47108" rtlCol="0"/>
          <a:lstStyle>
            <a:lvl1pPr algn="r">
              <a:defRPr sz="1200"/>
            </a:lvl1pPr>
          </a:lstStyle>
          <a:p>
            <a:fld id="{61195138-101D-4257-A725-21A6A328D09A}" type="datetime1">
              <a:rPr lang="en-US" smtClean="0"/>
              <a:t>9/20/2022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6746120"/>
            <a:ext cx="4068339" cy="355124"/>
          </a:xfrm>
          <a:prstGeom prst="rect">
            <a:avLst/>
          </a:prstGeom>
        </p:spPr>
        <p:txBody>
          <a:bodyPr vert="horz" lIns="94218" tIns="47108" rIns="94218" bIns="47108" rtlCol="0" anchor="b"/>
          <a:lstStyle>
            <a:lvl1pPr algn="l">
              <a:defRPr sz="1200"/>
            </a:lvl1pPr>
          </a:lstStyle>
          <a:p>
            <a:r>
              <a:rPr lang="en-US" smtClean="0"/>
              <a:t>Jim Brakefield 2022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317964" y="6746120"/>
            <a:ext cx="4068339" cy="355124"/>
          </a:xfrm>
          <a:prstGeom prst="rect">
            <a:avLst/>
          </a:prstGeom>
        </p:spPr>
        <p:txBody>
          <a:bodyPr vert="horz" lIns="94218" tIns="47108" rIns="94218" bIns="47108" rtlCol="0" anchor="b"/>
          <a:lstStyle>
            <a:lvl1pPr algn="r">
              <a:defRPr sz="1200"/>
            </a:lvl1pPr>
          </a:lstStyle>
          <a:p>
            <a:fld id="{D815F126-D0BB-4ABD-8E98-C894FC6133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98228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068339" cy="355124"/>
          </a:xfrm>
          <a:prstGeom prst="rect">
            <a:avLst/>
          </a:prstGeom>
        </p:spPr>
        <p:txBody>
          <a:bodyPr vert="horz" lIns="94218" tIns="47108" rIns="94218" bIns="47108" rtlCol="0"/>
          <a:lstStyle>
            <a:lvl1pPr algn="l">
              <a:defRPr sz="1200"/>
            </a:lvl1pPr>
          </a:lstStyle>
          <a:p>
            <a:r>
              <a:rPr lang="en-US" smtClean="0"/>
              <a:t>FPGA Tour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317964" y="0"/>
            <a:ext cx="4068339" cy="355124"/>
          </a:xfrm>
          <a:prstGeom prst="rect">
            <a:avLst/>
          </a:prstGeom>
        </p:spPr>
        <p:txBody>
          <a:bodyPr vert="horz" lIns="94218" tIns="47108" rIns="94218" bIns="47108" rtlCol="0"/>
          <a:lstStyle>
            <a:lvl1pPr algn="r">
              <a:defRPr sz="1200"/>
            </a:lvl1pPr>
          </a:lstStyle>
          <a:p>
            <a:fld id="{8DB7B33B-4BFA-4CF8-9835-62EB9C354658}" type="datetime1">
              <a:rPr lang="en-US" smtClean="0"/>
              <a:t>9/20/2022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919413" y="533400"/>
            <a:ext cx="3549650" cy="26622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218" tIns="47108" rIns="94218" bIns="47108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38848" y="3373676"/>
            <a:ext cx="7510780" cy="3196114"/>
          </a:xfrm>
          <a:prstGeom prst="rect">
            <a:avLst/>
          </a:prstGeom>
        </p:spPr>
        <p:txBody>
          <a:bodyPr vert="horz" lIns="94218" tIns="47108" rIns="94218" bIns="47108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6746120"/>
            <a:ext cx="4068339" cy="355124"/>
          </a:xfrm>
          <a:prstGeom prst="rect">
            <a:avLst/>
          </a:prstGeom>
        </p:spPr>
        <p:txBody>
          <a:bodyPr vert="horz" lIns="94218" tIns="47108" rIns="94218" bIns="47108" rtlCol="0" anchor="b"/>
          <a:lstStyle>
            <a:lvl1pPr algn="l">
              <a:defRPr sz="1200"/>
            </a:lvl1pPr>
          </a:lstStyle>
          <a:p>
            <a:r>
              <a:rPr lang="en-US" smtClean="0"/>
              <a:t>Jim Brakefield 2022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317964" y="6746120"/>
            <a:ext cx="4068339" cy="355124"/>
          </a:xfrm>
          <a:prstGeom prst="rect">
            <a:avLst/>
          </a:prstGeom>
        </p:spPr>
        <p:txBody>
          <a:bodyPr vert="horz" lIns="94218" tIns="47108" rIns="94218" bIns="47108" rtlCol="0" anchor="b"/>
          <a:lstStyle>
            <a:lvl1pPr algn="r">
              <a:defRPr sz="1200"/>
            </a:lvl1pPr>
          </a:lstStyle>
          <a:p>
            <a:fld id="{0E080357-2401-457E-B2E8-CE0541A883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805816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Tinker</a:t>
            </a:r>
            <a:r>
              <a:rPr lang="en-US" baseline="0" dirty="0" smtClean="0"/>
              <a:t> toy construction embodies the generation/design of objects from simple uniform components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080357-2401-457E-B2E8-CE0541A88319}" type="slidenum">
              <a:rPr lang="en-US" smtClean="0"/>
              <a:t>1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BBD7A887-0F23-4F6C-AD13-2DB238BEB562}" type="datetime1">
              <a:rPr lang="en-US" smtClean="0"/>
              <a:t>9/20/2022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6431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PCB view is as you look at the board.  Schematic view</a:t>
            </a:r>
            <a:r>
              <a:rPr lang="en-US" baseline="0" dirty="0" smtClean="0"/>
              <a:t> is as you look at the schematic.  RE adjacent columns: use the square icon for inputs and the round icon for outputs.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8DB7B33B-4BFA-4CF8-9835-62EB9C354658}" type="datetime1">
              <a:rPr lang="en-US" smtClean="0"/>
              <a:t>9/20/2022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E080357-2401-457E-B2E8-CE0541A8831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2486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There is a choice of using Digital icons for simulation</a:t>
            </a:r>
            <a:r>
              <a:rPr lang="en-US" baseline="0" dirty="0" smtClean="0"/>
              <a:t> only or using Boolean board icons for both simulation and RTL generation.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8DB7B33B-4BFA-4CF8-9835-62EB9C354658}" type="datetime1">
              <a:rPr lang="en-US" smtClean="0"/>
              <a:t>9/20/2022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E080357-2401-457E-B2E8-CE0541A8831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1483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Web page recently updated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8DB7B33B-4BFA-4CF8-9835-62EB9C354658}" type="datetime1">
              <a:rPr lang="en-US" smtClean="0"/>
              <a:t>9/20/2022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E080357-2401-457E-B2E8-CE0541A8831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5198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Didn’t find good examples of up counter?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8DB7B33B-4BFA-4CF8-9835-62EB9C354658}" type="datetime1">
              <a:rPr lang="en-US" smtClean="0"/>
              <a:t>9/20/2022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E080357-2401-457E-B2E8-CE0541A8831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8810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Schematic viewer shows</a:t>
            </a:r>
            <a:r>
              <a:rPr lang="en-US" baseline="0" dirty="0" smtClean="0"/>
              <a:t> FPGA chip floor plan, the actual layout of LUTs, DFF, DSP units and Block RAMs</a:t>
            </a:r>
            <a:r>
              <a:rPr lang="en-US" baseline="0" dirty="0" smtClean="0"/>
              <a:t>.</a:t>
            </a:r>
          </a:p>
          <a:p>
            <a:r>
              <a:rPr lang="en-US" baseline="0" dirty="0" smtClean="0"/>
              <a:t>Elaborated Design viewer shows </a:t>
            </a:r>
            <a:r>
              <a:rPr lang="en-US" baseline="0" dirty="0" err="1" smtClean="0"/>
              <a:t>vivado</a:t>
            </a:r>
            <a:r>
              <a:rPr lang="en-US" baseline="0" dirty="0" smtClean="0"/>
              <a:t> version of your schematic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8DB7B33B-4BFA-4CF8-9835-62EB9C354658}" type="datetime1">
              <a:rPr lang="en-US" smtClean="0"/>
              <a:t>9/20/2022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E080357-2401-457E-B2E8-CE0541A8831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7751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Uses AMD/</a:t>
            </a:r>
            <a:r>
              <a:rPr lang="en-US" dirty="0" err="1" smtClean="0"/>
              <a:t>xilinx</a:t>
            </a:r>
            <a:r>
              <a:rPr lang="en-US" dirty="0" smtClean="0"/>
              <a:t> tools(</a:t>
            </a:r>
            <a:r>
              <a:rPr lang="en-US" dirty="0" err="1" smtClean="0"/>
              <a:t>vivado</a:t>
            </a:r>
            <a:r>
              <a:rPr lang="en-US" dirty="0" smtClean="0"/>
              <a:t>).</a:t>
            </a:r>
            <a:r>
              <a:rPr lang="en-US" baseline="0" dirty="0" smtClean="0"/>
              <a:t>  </a:t>
            </a:r>
            <a:r>
              <a:rPr lang="en-US" dirty="0" smtClean="0"/>
              <a:t>The staggered IO holes is deliberate, will hold</a:t>
            </a:r>
            <a:r>
              <a:rPr lang="en-US" baseline="0" dirty="0" smtClean="0"/>
              <a:t> and connect headers without soldering.  </a:t>
            </a:r>
            <a:r>
              <a:rPr lang="en-US" dirty="0" smtClean="0"/>
              <a:t>HDMI video out. Available with or without Bluetooth LE.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7A2A3735-DC17-4E4D-A9CE-B6D4B97A2912}" type="datetime1">
              <a:rPr lang="en-US" smtClean="0"/>
              <a:t>9/20/2022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E080357-2401-457E-B2E8-CE0541A8831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6459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Working on Digital supporting </a:t>
            </a:r>
            <a:r>
              <a:rPr lang="en-US" baseline="0" dirty="0" smtClean="0"/>
              <a:t>the </a:t>
            </a:r>
            <a:r>
              <a:rPr lang="en-US" baseline="0" dirty="0" smtClean="0"/>
              <a:t>DE10-Lite </a:t>
            </a:r>
            <a:r>
              <a:rPr lang="en-US" baseline="0" dirty="0" smtClean="0"/>
              <a:t>board.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8DB7B33B-4BFA-4CF8-9835-62EB9C354658}" type="datetime1">
              <a:rPr lang="en-US" smtClean="0"/>
              <a:t>9/20/2022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E080357-2401-457E-B2E8-CE0541A8831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7736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IMHO</a:t>
            </a:r>
            <a:r>
              <a:rPr lang="en-US" baseline="0" dirty="0" smtClean="0"/>
              <a:t> F</a:t>
            </a:r>
            <a:r>
              <a:rPr lang="en-US" dirty="0" smtClean="0"/>
              <a:t>or </a:t>
            </a:r>
            <a:r>
              <a:rPr lang="en-US" dirty="0" smtClean="0"/>
              <a:t>more advanced work, especially using ARM cores PYNQ-Z2 a better choice over Blackboard: Has Xilinx PYNQ tool set.  Serial port used for IO</a:t>
            </a:r>
            <a:r>
              <a:rPr lang="en-US" baseline="0" dirty="0" smtClean="0"/>
              <a:t> when ARM core present.  The three boards on bottom added in last two months.  Show a dedication to advanced capabilities.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8DB7B33B-4BFA-4CF8-9835-62EB9C354658}" type="datetime1">
              <a:rPr lang="en-US" smtClean="0"/>
              <a:t>9/20/2022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E080357-2401-457E-B2E8-CE0541A8831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7534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Took 3 hours total at 100Mb/sec download speed.  I</a:t>
            </a:r>
            <a:r>
              <a:rPr lang="en-US" baseline="0" dirty="0" smtClean="0"/>
              <a:t> d</a:t>
            </a:r>
            <a:r>
              <a:rPr lang="en-US" dirty="0" smtClean="0"/>
              <a:t>id not turn off anti-virus protection.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8DB7B33B-4BFA-4CF8-9835-62EB9C354658}" type="datetime1">
              <a:rPr lang="en-US" smtClean="0"/>
              <a:t>9/20/2022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E080357-2401-457E-B2E8-CE0541A88319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61599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RTL: Register transfer language, usually VHDL or Verilog.  </a:t>
            </a:r>
            <a:r>
              <a:rPr lang="en-US" dirty="0" err="1" smtClean="0"/>
              <a:t>Quartus</a:t>
            </a:r>
            <a:r>
              <a:rPr lang="en-US" dirty="0" smtClean="0"/>
              <a:t> and </a:t>
            </a:r>
            <a:r>
              <a:rPr lang="en-US" dirty="0" err="1" smtClean="0"/>
              <a:t>Vivado</a:t>
            </a:r>
            <a:r>
              <a:rPr lang="en-US" dirty="0" smtClean="0"/>
              <a:t> are mainstream</a:t>
            </a:r>
            <a:r>
              <a:rPr lang="en-US" baseline="0" dirty="0" smtClean="0"/>
              <a:t> tools with free education variants (have reduced FPGA family support).  Xilinx ISE not recommended for new users.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5B6323FC-D69E-4C39-A136-2348C91B7069}" type="datetime1">
              <a:rPr lang="en-US" smtClean="0"/>
              <a:t>9/20/2022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E080357-2401-457E-B2E8-CE0541A88319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9890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For me this approach has the cleanest understanding of signed 2’s complement arithmetic.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8DB7B33B-4BFA-4CF8-9835-62EB9C354658}" type="datetime1">
              <a:rPr lang="en-US" smtClean="0"/>
              <a:t>9/20/2022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E080357-2401-457E-B2E8-CE0541A8831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025992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Only two push buttons.  Least expensive Altera board with “full” user IO.  Altera tools support schematic capture.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8DB7B33B-4BFA-4CF8-9835-62EB9C354658}" type="datetime1">
              <a:rPr lang="en-US" smtClean="0"/>
              <a:t>9/20/2022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E080357-2401-457E-B2E8-CE0541A88319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1474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Boolean Board “endorsement” by Xilinx.</a:t>
            </a:r>
            <a:r>
              <a:rPr lang="en-US" baseline="0" dirty="0" smtClean="0"/>
              <a:t> </a:t>
            </a:r>
            <a:r>
              <a:rPr lang="en-US" dirty="0" smtClean="0"/>
              <a:t> Kria-KV260</a:t>
            </a:r>
            <a:r>
              <a:rPr lang="en-US" baseline="0" dirty="0" smtClean="0"/>
              <a:t> has state-of-the-art FPGA, heavily backordered.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6341EBE7-EC2B-4C40-8FA7-D1C70024F56E}" type="datetime1">
              <a:rPr lang="en-US" smtClean="0"/>
              <a:t>9/20/2022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E080357-2401-457E-B2E8-CE0541A88319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45927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9C3E1E53-3E0B-40AA-A691-E660F654C9B8}" type="datetime1">
              <a:rPr lang="en-US" smtClean="0"/>
              <a:t>9/20/2022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E080357-2401-457E-B2E8-CE0541A88319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15129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Many open source projects</a:t>
            </a:r>
            <a:r>
              <a:rPr lang="en-US" baseline="0" dirty="0" smtClean="0"/>
              <a:t> using FPGAs on </a:t>
            </a:r>
            <a:r>
              <a:rPr lang="en-US" baseline="0" dirty="0" err="1" smtClean="0"/>
              <a:t>Github</a:t>
            </a:r>
            <a:r>
              <a:rPr lang="en-US" baseline="0" dirty="0" smtClean="0"/>
              <a:t>.  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04F93713-037D-4300-A535-D6B659AC7F9A}" type="datetime1">
              <a:rPr lang="en-US" smtClean="0"/>
              <a:t>9/20/2022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E080357-2401-457E-B2E8-CE0541A88319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87416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5BC406A2-0387-4C4A-9568-F46A8F26C68E}" type="datetime1">
              <a:rPr lang="en-US" smtClean="0"/>
              <a:t>9/20/2022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E080357-2401-457E-B2E8-CE0541A88319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66729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servo connectors make for a robotics capable board.  Usage model</a:t>
            </a:r>
            <a:r>
              <a:rPr lang="en-US" baseline="0" dirty="0" smtClean="0"/>
              <a:t> for potentiometer is showing the voltage on the 7-segment display.  Those ready to do soft core or built in processor probably don’t need switches, LEDs and 7-segment displays; use serial terminal instead.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D3F6D663-A242-4480-B3E7-801E33DC89AA}" type="datetime1">
              <a:rPr lang="en-US" smtClean="0"/>
              <a:t>9/20/2022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E080357-2401-457E-B2E8-CE0541A88319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38579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Four digit 7-segment display </a:t>
            </a:r>
            <a:r>
              <a:rPr lang="en-US" baseline="0" dirty="0" smtClean="0"/>
              <a:t>with 5 push buttons Arduino shield</a:t>
            </a:r>
            <a:r>
              <a:rPr lang="en-US" dirty="0" smtClean="0"/>
              <a:t> for Edge Accelerator</a:t>
            </a:r>
            <a:r>
              <a:rPr lang="en-US" baseline="0" dirty="0" smtClean="0"/>
              <a:t> $9 (uses I2C).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E9834EAE-5052-440A-B85A-614195864596}" type="datetime1">
              <a:rPr lang="en-US" smtClean="0"/>
              <a:t>9/20/2022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E080357-2401-457E-B2E8-CE0541A88319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689377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8DB7B33B-4BFA-4CF8-9835-62EB9C354658}" type="datetime1">
              <a:rPr lang="en-US" smtClean="0"/>
              <a:t>9/20/2022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E080357-2401-457E-B2E8-CE0541A88319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39308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Uses </a:t>
            </a:r>
            <a:r>
              <a:rPr lang="en-US" dirty="0" err="1" smtClean="0"/>
              <a:t>Gowin</a:t>
            </a:r>
            <a:r>
              <a:rPr lang="en-US" dirty="0" smtClean="0"/>
              <a:t>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GW1NR-9 FPGA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en-US" dirty="0" smtClean="0"/>
              <a:t>ARM Cortex M3, 8K LUTs, 2</a:t>
            </a:r>
            <a:r>
              <a:rPr lang="en-US" baseline="0" dirty="0" smtClean="0"/>
              <a:t> push buttons</a:t>
            </a:r>
            <a:r>
              <a:rPr lang="en-US" dirty="0" smtClean="0"/>
              <a:t>, 6 LEDs, HDMI connector, SD slot, DRAM, LCD connector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8DB7B33B-4BFA-4CF8-9835-62EB9C354658}" type="datetime1">
              <a:rPr lang="en-US" smtClean="0"/>
              <a:t>9/20/2022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E080357-2401-457E-B2E8-CE0541A88319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59453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Files at https://github.com/jimbrake/FPGA_Boot_Camp have a date code suffix and are updated frequently.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8DB7B33B-4BFA-4CF8-9835-62EB9C354658}" type="datetime1">
              <a:rPr lang="en-US" smtClean="0"/>
              <a:t>9/20/2022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E080357-2401-457E-B2E8-CE0541A88319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3246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two main RTLs are </a:t>
            </a:r>
            <a:r>
              <a:rPr lang="en-US" dirty="0" err="1" smtClean="0"/>
              <a:t>verilog</a:t>
            </a:r>
            <a:r>
              <a:rPr lang="en-US" dirty="0" smtClean="0"/>
              <a:t> and VHDL.  Most recent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verilog</a:t>
            </a:r>
            <a:r>
              <a:rPr lang="en-US" baseline="0" dirty="0" smtClean="0"/>
              <a:t> is called System Verilog.  ASIC people prefer </a:t>
            </a:r>
            <a:r>
              <a:rPr lang="en-US" baseline="0" dirty="0" err="1" smtClean="0"/>
              <a:t>verilog</a:t>
            </a:r>
            <a:r>
              <a:rPr lang="en-US" baseline="0" dirty="0" smtClean="0"/>
              <a:t>.  DOD and Europe like VHDL.  There are </a:t>
            </a:r>
            <a:r>
              <a:rPr lang="en-US" baseline="0" dirty="0" err="1" smtClean="0"/>
              <a:t>linting</a:t>
            </a:r>
            <a:r>
              <a:rPr lang="en-US" baseline="0" dirty="0" smtClean="0"/>
              <a:t> tools that can check your code.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8DB7B33B-4BFA-4CF8-9835-62EB9C354658}" type="datetime1">
              <a:rPr lang="en-US" smtClean="0"/>
              <a:t>9/20/2022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E080357-2401-457E-B2E8-CE0541A8831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5786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Is 12MB zip file 22MB unzipped.  Approximately monthly updates to the</a:t>
            </a:r>
            <a:r>
              <a:rPr lang="en-US" baseline="0" dirty="0" smtClean="0"/>
              <a:t> software.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8DB7B33B-4BFA-4CF8-9835-62EB9C354658}" type="datetime1">
              <a:rPr lang="en-US" smtClean="0"/>
              <a:t>9/20/2022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E080357-2401-457E-B2E8-CE0541A8831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7207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in the file Digital/examples/processor/</a:t>
            </a:r>
            <a:r>
              <a:rPr lang="en-US" dirty="0" err="1" smtClean="0"/>
              <a:t>Processor.dig</a:t>
            </a:r>
            <a:r>
              <a:rPr lang="en-US" dirty="0" smtClean="0"/>
              <a:t>.  Digital remembers the last schematic somewhere on your PC.</a:t>
            </a:r>
          </a:p>
          <a:p>
            <a:r>
              <a:rPr lang="en-US" dirty="0" smtClean="0"/>
              <a:t>Note: Clock</a:t>
            </a:r>
            <a:r>
              <a:rPr lang="en-US" baseline="0" dirty="0" smtClean="0"/>
              <a:t> references, bus width indicators, tri-states not used in FPGAs.  Right click on an icon to see/set data width.  </a:t>
            </a:r>
          </a:p>
          <a:p>
            <a:r>
              <a:rPr lang="en-US" baseline="0" dirty="0" smtClean="0"/>
              <a:t>From examples/processor/</a:t>
            </a:r>
            <a:r>
              <a:rPr lang="en-US" baseline="0" dirty="0" err="1" smtClean="0"/>
              <a:t>Processor.dig</a:t>
            </a:r>
            <a:r>
              <a:rPr lang="en-US" baseline="0" dirty="0" smtClean="0"/>
              <a:t>. https://github.com/hneemann/Assembler has the processor assembler.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8DB7B33B-4BFA-4CF8-9835-62EB9C354658}" type="datetime1">
              <a:rPr lang="en-US" smtClean="0"/>
              <a:t>9/20/2022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E080357-2401-457E-B2E8-CE0541A8831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6410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Note: Clock</a:t>
            </a:r>
            <a:r>
              <a:rPr lang="en-US" baseline="0" dirty="0" smtClean="0"/>
              <a:t> references, bus width indicators.  Tri-states not used within FPGAs.  Right click on an icon to see/set data width.  </a:t>
            </a:r>
          </a:p>
          <a:p>
            <a:r>
              <a:rPr lang="en-US" baseline="0" dirty="0" smtClean="0"/>
              <a:t>From examples/processor/</a:t>
            </a:r>
            <a:r>
              <a:rPr lang="en-US" baseline="0" dirty="0" err="1" smtClean="0"/>
              <a:t>Processor.dig</a:t>
            </a:r>
            <a:r>
              <a:rPr lang="en-US" baseline="0" dirty="0" smtClean="0"/>
              <a:t>. https://github.com/hneemann/Assembler has the assembler.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8DB7B33B-4BFA-4CF8-9835-62EB9C354658}" type="datetime1">
              <a:rPr lang="en-US" smtClean="0"/>
              <a:t>9/20/2022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E080357-2401-457E-B2E8-CE0541A8831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8986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Boolbd.config</a:t>
            </a:r>
            <a:r>
              <a:rPr lang="en-US" dirty="0" smtClean="0"/>
              <a:t> and </a:t>
            </a:r>
            <a:r>
              <a:rPr lang="en-US" dirty="0" err="1" smtClean="0"/>
              <a:t>Boolbd_Ios.dig</a:t>
            </a:r>
            <a:r>
              <a:rPr lang="en-US" dirty="0" smtClean="0"/>
              <a:t> are in the _</a:t>
            </a:r>
            <a:r>
              <a:rPr lang="en-US" dirty="0" err="1" smtClean="0"/>
              <a:t>boolbd_config</a:t>
            </a:r>
            <a:r>
              <a:rPr lang="en-US" baseline="0" dirty="0" smtClean="0"/>
              <a:t> directory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8DB7B33B-4BFA-4CF8-9835-62EB9C354658}" type="datetime1">
              <a:rPr lang="en-US" smtClean="0"/>
              <a:t>9/20/2022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E080357-2401-457E-B2E8-CE0541A8831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3921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 un-configure erase the “Toolchain Configuration” entry.  *.</a:t>
            </a:r>
            <a:r>
              <a:rPr lang="en-US" dirty="0" err="1" smtClean="0"/>
              <a:t>config</a:t>
            </a:r>
            <a:r>
              <a:rPr lang="en-US" dirty="0" smtClean="0"/>
              <a:t> file has the new menu item</a:t>
            </a:r>
            <a:r>
              <a:rPr lang="en-US" baseline="0" dirty="0" smtClean="0"/>
              <a:t> name (</a:t>
            </a:r>
            <a:r>
              <a:rPr lang="en-US" baseline="0" dirty="0" err="1" smtClean="0"/>
              <a:t>Boolbd</a:t>
            </a:r>
            <a:r>
              <a:rPr lang="en-US" baseline="0" dirty="0" smtClean="0"/>
              <a:t>) on line 2(in case of a rename)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8DB7B33B-4BFA-4CF8-9835-62EB9C354658}" type="datetime1">
              <a:rPr lang="en-US" smtClean="0"/>
              <a:t>9/20/2022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E080357-2401-457E-B2E8-CE0541A8831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1599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After opening </a:t>
            </a:r>
            <a:r>
              <a:rPr lang="en-US" dirty="0" err="1" smtClean="0"/>
              <a:t>Boolbd_Ios.dig</a:t>
            </a:r>
            <a:r>
              <a:rPr lang="en-US" dirty="0" smtClean="0"/>
              <a:t>  This</a:t>
            </a:r>
            <a:r>
              <a:rPr lang="en-US" baseline="0" dirty="0" smtClean="0"/>
              <a:t> is write protected, save to new file to edit.  A starting point for you FPGA board design: prune and add circuits!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8DB7B33B-4BFA-4CF8-9835-62EB9C354658}" type="datetime1">
              <a:rPr lang="en-US" smtClean="0"/>
              <a:t>9/20/2022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E080357-2401-457E-B2E8-CE0541A8831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3308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BDD78-5309-4D12-B589-CC99DDE7B110}" type="datetime1">
              <a:rPr lang="en-US" smtClean="0"/>
              <a:t>9/20/2022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2630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94C44-D7BD-4397-A632-D192B9904EDB}" type="datetime1">
              <a:rPr lang="en-US" smtClean="0"/>
              <a:t>9/20/2022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5653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B692DB-0514-438B-AC68-AAA8724E5D07}" type="datetime1">
              <a:rPr lang="en-US" smtClean="0"/>
              <a:t>9/20/2022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1703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B9A91-D727-4CED-A180-175D6B002F12}" type="datetime1">
              <a:rPr lang="en-US" smtClean="0"/>
              <a:t>9/20/2022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7156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8F5920-94F8-433C-80BE-EFC292B19796}" type="datetime1">
              <a:rPr lang="en-US" smtClean="0"/>
              <a:t>9/20/2022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813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1E810-2D42-4DB9-96D0-EC075E9B2F1B}" type="datetime1">
              <a:rPr lang="en-US" smtClean="0"/>
              <a:t>9/20/2022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477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7F1C4-9C27-4032-87CB-531F20451FAB}" type="datetime1">
              <a:rPr lang="en-US" smtClean="0"/>
              <a:t>9/20/2022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3721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E27CD-70BF-41CA-A04D-FA26373953DF}" type="datetime1">
              <a:rPr lang="en-US" smtClean="0"/>
              <a:t>9/20/2022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691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7CEB2-99BF-4F21-925B-A3F82BDB9F7A}" type="datetime1">
              <a:rPr lang="en-US" smtClean="0"/>
              <a:t>9/20/2022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7260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FBB94-C89C-427A-ACD3-3782AAE9DF3D}" type="datetime1">
              <a:rPr lang="en-US" smtClean="0"/>
              <a:t>9/20/2022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5339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A0FE15-05FD-47F8-B232-1BCFC24C5042}" type="datetime1">
              <a:rPr lang="en-US" smtClean="0"/>
              <a:t>9/20/2022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4440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2A1AFD-4F4E-415D-942E-752C216B996C}" type="datetime1">
              <a:rPr lang="en-US" smtClean="0"/>
              <a:t>9/20/2022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4915E3-0B55-498E-8533-E3BB9F551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5722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m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neemann/Digital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m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tm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mp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mp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mp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mp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mp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imbrake/FPGA_Boot_Camp" TargetMode="External"/><Relationship Id="rId2" Type="http://schemas.openxmlformats.org/officeDocument/2006/relationships/hyperlink" Target="mailto:jim.brakefield@ieee.org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EVy4KEj9kZg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mp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mp"/><Relationship Id="rId2" Type="http://schemas.openxmlformats.org/officeDocument/2006/relationships/hyperlink" Target="https://www.realdigital.org/hardware/boolean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aldigital.org/course/digital-logic-for-the-boolean-board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tm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Adder_(electronics)" TargetMode="External"/><Relationship Id="rId7" Type="http://schemas.openxmlformats.org/officeDocument/2006/relationships/hyperlink" Target="https://en.wikipedia.org/wiki/Wallace_tree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Barrel_shifter" TargetMode="External"/><Relationship Id="rId5" Type="http://schemas.openxmlformats.org/officeDocument/2006/relationships/hyperlink" Target="https://en.wikipedia.org/wiki/Arithmetic_logic_unit" TargetMode="External"/><Relationship Id="rId4" Type="http://schemas.openxmlformats.org/officeDocument/2006/relationships/hyperlink" Target="https://en.wikipedia.org/wiki/Multiplexer" TargetMode="Externa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mp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xilinx.com/support/download.html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realdigital.org/doc/1fd3322461ac4bcc1fcd6bcc6c5907ec" TargetMode="External"/><Relationship Id="rId4" Type="http://schemas.openxmlformats.org/officeDocument/2006/relationships/hyperlink" Target="https://www.xilinx.com/support/installer/installer-info-general.html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aldigital.org/course/digital-logic-for-the-boolean-board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hneemann/Digital/" TargetMode="External"/><Relationship Id="rId5" Type="http://schemas.openxmlformats.org/officeDocument/2006/relationships/hyperlink" Target="https://www.tina.com/blog/programming-fpga-boards-with-tina-using-schematic-design-entry/" TargetMode="External"/><Relationship Id="rId4" Type="http://schemas.openxmlformats.org/officeDocument/2006/relationships/hyperlink" Target="https://www.tina.com/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fpgacademy.org/tools.html" TargetMode="External"/><Relationship Id="rId4" Type="http://schemas.openxmlformats.org/officeDocument/2006/relationships/hyperlink" Target="https://www.intel.com/content/www/us/en/developer/topic-technology/fpga-academic/materials.html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xilinx.com/support/university/xup-boards.html" TargetMode="External"/><Relationship Id="rId4" Type="http://schemas.openxmlformats.org/officeDocument/2006/relationships/hyperlink" Target="https://www.xilinx.com/support/university.html" TargetMode="Externa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gowinsemi.com/en/" TargetMode="External"/><Relationship Id="rId3" Type="http://schemas.openxmlformats.org/officeDocument/2006/relationships/hyperlink" Target="http://www.xilinx.com/" TargetMode="External"/><Relationship Id="rId7" Type="http://schemas.openxmlformats.org/officeDocument/2006/relationships/hyperlink" Target="http://www.quicklogic.com/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latticesemi.com/" TargetMode="External"/><Relationship Id="rId5" Type="http://schemas.openxmlformats.org/officeDocument/2006/relationships/hyperlink" Target="http://www.microsemi.com/product-directory/1636-fpga-soc" TargetMode="External"/><Relationship Id="rId4" Type="http://schemas.openxmlformats.org/officeDocument/2006/relationships/hyperlink" Target="http://www.altera.com/" TargetMode="Externa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hyperlink" Target="http://www.altera.com/about/company/history.html" TargetMode="External"/><Relationship Id="rId3" Type="http://schemas.openxmlformats.org/officeDocument/2006/relationships/hyperlink" Target="https://www.youtube.com/playlist?list=PLEBQazB0HUyT1WmMONxRZn9NmQ_9CIKhb" TargetMode="External"/><Relationship Id="rId7" Type="http://schemas.openxmlformats.org/officeDocument/2006/relationships/hyperlink" Target="http://www.fundinguniverse.com/company-histories/altera-corporation-history/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-inst.eecs.berkeley.edu/~cs294-59/fa10/resources/Xilinx-history/Xilinx-history.html" TargetMode="External"/><Relationship Id="rId5" Type="http://schemas.openxmlformats.org/officeDocument/2006/relationships/hyperlink" Target="https://www.youtube.com/watch?v=4ntXSyOhlBY" TargetMode="External"/><Relationship Id="rId10" Type="http://schemas.openxmlformats.org/officeDocument/2006/relationships/hyperlink" Target="https://opencores.org/projects" TargetMode="External"/><Relationship Id="rId4" Type="http://schemas.openxmlformats.org/officeDocument/2006/relationships/hyperlink" Target="http://www.cpe.virginia.edu/grads/pdfs/January%202016/VLSI.pdf" TargetMode="External"/><Relationship Id="rId9" Type="http://schemas.openxmlformats.org/officeDocument/2006/relationships/hyperlink" Target="https://www.joelw.id.au/FPGA/CheapFPGADevelopmentBoards" TargetMode="Externa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mailto:jim.brakefield@ieee.org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imbrake/FPGA_Boot_Camp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mailto:Helmut.Neemann@mosbach.dhbw.de" TargetMode="External"/><Relationship Id="rId2" Type="http://schemas.openxmlformats.org/officeDocument/2006/relationships/hyperlink" Target="https://github.com/hneemann/Digital/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neemann/Digital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tmp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mp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2000" y="3581400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en-US" sz="3600" dirty="0" smtClean="0"/>
              <a:t>Morning Slides</a:t>
            </a:r>
            <a:r>
              <a:rPr lang="en-US" sz="3600" dirty="0" smtClean="0"/>
              <a:t/>
            </a:r>
            <a:br>
              <a:rPr lang="en-US" sz="3600" dirty="0" smtClean="0"/>
            </a:br>
            <a:r>
              <a:rPr lang="en-US" sz="3600" dirty="0" smtClean="0"/>
              <a:t>Boot Camp for Digital Systems Education</a:t>
            </a:r>
            <a:br>
              <a:rPr lang="en-US" sz="3600" dirty="0" smtClean="0"/>
            </a:br>
            <a:r>
              <a:rPr lang="en-US" sz="3600" dirty="0" smtClean="0"/>
              <a:t>Circuit Simulation &amp; RTL generation</a:t>
            </a:r>
            <a:endParaRPr lang="en-US" sz="3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47800" y="5257800"/>
            <a:ext cx="6400800" cy="609600"/>
          </a:xfrm>
        </p:spPr>
        <p:txBody>
          <a:bodyPr>
            <a:noAutofit/>
          </a:bodyPr>
          <a:lstStyle/>
          <a:p>
            <a:pPr algn="l"/>
            <a:r>
              <a:rPr lang="en-US" sz="2800" dirty="0" smtClean="0">
                <a:solidFill>
                  <a:schemeClr val="tx1"/>
                </a:solidFill>
              </a:rPr>
              <a:t>Jim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</a:rPr>
              <a:t>Brakefield</a:t>
            </a:r>
            <a:r>
              <a:rPr lang="en-US" sz="2800" dirty="0" smtClean="0">
                <a:solidFill>
                  <a:schemeClr val="tx1"/>
                </a:solidFill>
              </a:rPr>
              <a:t>      jim.brakefield@ieee.org</a:t>
            </a:r>
          </a:p>
          <a:p>
            <a:r>
              <a:rPr lang="en-US" sz="2800" dirty="0" smtClean="0">
                <a:solidFill>
                  <a:schemeClr val="tx1"/>
                </a:solidFill>
              </a:rPr>
              <a:t>IEEE Computer Society</a:t>
            </a:r>
            <a:endParaRPr lang="en-US" sz="2800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304800"/>
            <a:ext cx="2971800" cy="3433259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77D6E-612A-4292-9623-A6394757A7A5}" type="datetime1">
              <a:rPr lang="en-US" smtClean="0"/>
              <a:t>9/20/2022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5787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Initial Digital screen</a:t>
            </a:r>
            <a:br>
              <a:rPr lang="en-US" dirty="0" smtClean="0"/>
            </a:br>
            <a:r>
              <a:rPr lang="en-US" sz="3600" dirty="0" smtClean="0"/>
              <a:t>will change to last schematic you viewed</a:t>
            </a:r>
            <a:endParaRPr lang="en-US" sz="3600" dirty="0"/>
          </a:p>
        </p:txBody>
      </p:sp>
      <p:pic>
        <p:nvPicPr>
          <p:cNvPr id="6" name="Content Placeholder 5" descr="C:\jcb_doc\IEEE\_Emerging tech grant\1st_saturday\Digital\examples\processor\Processor.dig - Digital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447800"/>
            <a:ext cx="6400800" cy="4666650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B9A91-D727-4CED-A180-175D6B002F12}" type="datetime1">
              <a:rPr lang="en-US" smtClean="0"/>
              <a:t>9/20/2022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10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010400" y="2285999"/>
            <a:ext cx="19050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Clock references, bus width </a:t>
            </a:r>
            <a:r>
              <a:rPr lang="en-US" dirty="0" smtClean="0"/>
              <a:t>indicators.</a:t>
            </a:r>
          </a:p>
          <a:p>
            <a:endParaRPr lang="en-US" dirty="0" smtClean="0"/>
          </a:p>
          <a:p>
            <a:r>
              <a:rPr lang="en-US" dirty="0" smtClean="0"/>
              <a:t>Small triangles are named signal references, e.g. implied connections.</a:t>
            </a:r>
          </a:p>
          <a:p>
            <a:endParaRPr lang="en-US" dirty="0" smtClean="0"/>
          </a:p>
          <a:p>
            <a:r>
              <a:rPr lang="en-US" dirty="0" smtClean="0"/>
              <a:t>Tri-states not </a:t>
            </a:r>
            <a:r>
              <a:rPr lang="en-US" dirty="0"/>
              <a:t>used </a:t>
            </a:r>
            <a:r>
              <a:rPr lang="en-US" dirty="0" smtClean="0"/>
              <a:t>within FPGAs. </a:t>
            </a:r>
          </a:p>
          <a:p>
            <a:endParaRPr lang="en-US" dirty="0" smtClean="0"/>
          </a:p>
          <a:p>
            <a:r>
              <a:rPr lang="en-US" dirty="0" smtClean="0"/>
              <a:t>Right </a:t>
            </a:r>
            <a:r>
              <a:rPr lang="en-US" dirty="0"/>
              <a:t>click on </a:t>
            </a:r>
            <a:r>
              <a:rPr lang="en-US" dirty="0" smtClean="0"/>
              <a:t>an icon </a:t>
            </a:r>
            <a:r>
              <a:rPr lang="en-US" dirty="0"/>
              <a:t>to see/set data width. </a:t>
            </a:r>
          </a:p>
        </p:txBody>
      </p:sp>
    </p:spTree>
    <p:extLst>
      <p:ext uri="{BB962C8B-B14F-4D97-AF65-F5344CB8AC3E}">
        <p14:creationId xmlns:p14="http://schemas.microsoft.com/office/powerpoint/2010/main" val="18963969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868362"/>
          </a:xfrm>
        </p:spPr>
        <p:txBody>
          <a:bodyPr>
            <a:normAutofit/>
          </a:bodyPr>
          <a:lstStyle/>
          <a:p>
            <a:r>
              <a:rPr lang="en-US" sz="3600" dirty="0" smtClean="0"/>
              <a:t>High res </a:t>
            </a:r>
            <a:r>
              <a:rPr lang="en-US" sz="3600" dirty="0">
                <a:hlinkClick r:id="rId3"/>
              </a:rPr>
              <a:t>github.com/</a:t>
            </a:r>
            <a:r>
              <a:rPr lang="en-US" sz="3600" dirty="0" err="1">
                <a:hlinkClick r:id="rId3"/>
              </a:rPr>
              <a:t>hneemann</a:t>
            </a:r>
            <a:r>
              <a:rPr lang="en-US" sz="3600" dirty="0">
                <a:hlinkClick r:id="rId3"/>
              </a:rPr>
              <a:t>/Digital</a:t>
            </a:r>
            <a:endParaRPr lang="en-US" sz="36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990600"/>
            <a:ext cx="7676348" cy="5638800"/>
          </a:xfr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88496-BCAD-4C19-9EF3-0C5779B28AEB}" type="datetime1">
              <a:rPr lang="en-US" smtClean="0"/>
              <a:t>9/20/2022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6056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_boolbd_confi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0616" y="1462391"/>
            <a:ext cx="5820384" cy="34667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153400" cy="792162"/>
          </a:xfrm>
        </p:spPr>
        <p:txBody>
          <a:bodyPr>
            <a:normAutofit/>
          </a:bodyPr>
          <a:lstStyle/>
          <a:p>
            <a:r>
              <a:rPr lang="en-US" sz="4000" dirty="0"/>
              <a:t>Configure </a:t>
            </a:r>
            <a:r>
              <a:rPr lang="en-US" sz="4000" dirty="0" smtClean="0"/>
              <a:t>Digital for </a:t>
            </a:r>
            <a:r>
              <a:rPr lang="en-US" sz="4000" dirty="0"/>
              <a:t>Boolean </a:t>
            </a:r>
            <a:r>
              <a:rPr lang="en-US" sz="4000" dirty="0" smtClean="0"/>
              <a:t>Board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09409"/>
            <a:ext cx="8229600" cy="4525963"/>
          </a:xfrm>
        </p:spPr>
        <p:txBody>
          <a:bodyPr/>
          <a:lstStyle/>
          <a:p>
            <a:r>
              <a:rPr lang="en-US" dirty="0" smtClean="0"/>
              <a:t>Copy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r>
              <a:rPr lang="en-US" dirty="0" smtClean="0"/>
              <a:t>To: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B9A91-D727-4CED-A180-175D6B002F12}" type="datetime1">
              <a:rPr lang="en-US" smtClean="0"/>
              <a:t>9/20/2022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12</a:t>
            </a:fld>
            <a:endParaRPr lang="en-US"/>
          </a:p>
        </p:txBody>
      </p:sp>
      <p:pic>
        <p:nvPicPr>
          <p:cNvPr id="8" name="Picture 7" descr="hdl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3227409"/>
            <a:ext cx="6201641" cy="3630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9716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>
            <a:normAutofit/>
          </a:bodyPr>
          <a:lstStyle/>
          <a:p>
            <a:r>
              <a:rPr lang="en-US" sz="4000" dirty="0" smtClean="0"/>
              <a:t>Configure for Boolean Board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143000"/>
            <a:ext cx="8229600" cy="1828800"/>
          </a:xfrm>
        </p:spPr>
        <p:txBody>
          <a:bodyPr/>
          <a:lstStyle/>
          <a:p>
            <a:r>
              <a:rPr lang="en-US" dirty="0" smtClean="0"/>
              <a:t>Go to Edit  Settings  Advanced</a:t>
            </a:r>
          </a:p>
          <a:p>
            <a:r>
              <a:rPr lang="en-US" dirty="0" smtClean="0"/>
              <a:t>Specify Toolchain Configuration file</a:t>
            </a:r>
          </a:p>
          <a:p>
            <a:r>
              <a:rPr lang="en-US" dirty="0" smtClean="0"/>
              <a:t>From examples/</a:t>
            </a:r>
            <a:r>
              <a:rPr lang="en-US" dirty="0" err="1" smtClean="0"/>
              <a:t>hdl</a:t>
            </a:r>
            <a:r>
              <a:rPr lang="en-US" dirty="0"/>
              <a:t> </a:t>
            </a:r>
            <a:r>
              <a:rPr lang="en-US" dirty="0" smtClean="0"/>
              <a:t>select </a:t>
            </a:r>
            <a:r>
              <a:rPr lang="en-US" dirty="0" err="1" smtClean="0"/>
              <a:t>Booleanbd.config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1" y="2819400"/>
            <a:ext cx="6831516" cy="3801059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B7FC7-0B0D-4531-9D43-B20F5CDB0A03}" type="datetime1">
              <a:rPr lang="en-US" smtClean="0"/>
              <a:t>9/20/2022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8483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44562"/>
          </a:xfrm>
        </p:spPr>
        <p:txBody>
          <a:bodyPr>
            <a:normAutofit fontScale="90000"/>
          </a:bodyPr>
          <a:lstStyle/>
          <a:p>
            <a:r>
              <a:rPr lang="en-US" sz="4000" dirty="0" smtClean="0"/>
              <a:t>Digital with additional menu item</a:t>
            </a:r>
            <a:br>
              <a:rPr lang="en-US" sz="4000" dirty="0" smtClean="0"/>
            </a:br>
            <a:r>
              <a:rPr lang="en-US" sz="2200" dirty="0" smtClean="0"/>
              <a:t>always starts with last schematic, here the Boolean board IO pins</a:t>
            </a:r>
            <a:endParaRPr lang="en-US" sz="220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AB3BD-CED7-4F51-99C3-E4BAC000E058}" type="datetime1">
              <a:rPr lang="en-US" smtClean="0"/>
              <a:t>9/20/2022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14</a:t>
            </a:fld>
            <a:endParaRPr lang="en-US"/>
          </a:p>
        </p:txBody>
      </p:sp>
      <p:pic>
        <p:nvPicPr>
          <p:cNvPr id="9" name="Content Placeholder 8" descr="C:\jcb_doc\IEEE\_Emerging tech grant\3rd_saturday\Digital\examples\hdl\Boolbd_IOs.dig - Digital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371600"/>
            <a:ext cx="8374261" cy="4754563"/>
          </a:xfrm>
        </p:spPr>
      </p:pic>
    </p:spTree>
    <p:extLst>
      <p:ext uri="{BB962C8B-B14F-4D97-AF65-F5344CB8AC3E}">
        <p14:creationId xmlns:p14="http://schemas.microsoft.com/office/powerpoint/2010/main" val="17961668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B9A91-D727-4CED-A180-175D6B002F12}" type="datetime1">
              <a:rPr lang="en-US" smtClean="0"/>
              <a:t>9/20/2022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15</a:t>
            </a:fld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57200" y="274638"/>
            <a:ext cx="8229600" cy="11731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/>
              <a:t>Boolean Board </a:t>
            </a:r>
            <a:r>
              <a:rPr lang="en-US" sz="4000" dirty="0" err="1" smtClean="0"/>
              <a:t>Pmod</a:t>
            </a:r>
            <a:r>
              <a:rPr lang="en-US" sz="4000" dirty="0" smtClean="0"/>
              <a:t> IOs</a:t>
            </a:r>
            <a:br>
              <a:rPr lang="en-US" sz="4000" dirty="0" smtClean="0"/>
            </a:br>
            <a:r>
              <a:rPr lang="en-US" sz="3200" dirty="0" err="1" smtClean="0"/>
              <a:t>Boolbd_Pmods_PCB_view.dig</a:t>
            </a:r>
            <a:endParaRPr lang="en-US" sz="3200" dirty="0"/>
          </a:p>
        </p:txBody>
      </p:sp>
      <p:sp>
        <p:nvSpPr>
          <p:cNvPr id="7" name="Date Placeholder 3"/>
          <p:cNvSpPr txBox="1">
            <a:spLocks/>
          </p:cNvSpPr>
          <p:nvPr/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4EB9A91-D727-4CED-A180-175D6B002F12}" type="datetime1">
              <a:rPr lang="en-US" smtClean="0"/>
              <a:pPr/>
              <a:t>9/20/2022</a:t>
            </a:fld>
            <a:endParaRPr lang="en-US"/>
          </a:p>
        </p:txBody>
      </p:sp>
      <p:sp>
        <p:nvSpPr>
          <p:cNvPr id="8" name="Slide Number Placeholder 4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C4915E3-0B55-498E-8533-E3BB9F551847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9" name="Content Placeholder 6" descr="C:\Digital\examples\hdl\Boolbd_Pmods_PCB_view.dig - Digital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118" y="1452664"/>
            <a:ext cx="8561763" cy="475441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133600" y="6207081"/>
            <a:ext cx="4678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https://github.com/jimbrake/FPGA_Boot_Camp</a:t>
            </a:r>
          </a:p>
        </p:txBody>
      </p:sp>
    </p:spTree>
    <p:extLst>
      <p:ext uri="{BB962C8B-B14F-4D97-AF65-F5344CB8AC3E}">
        <p14:creationId xmlns:p14="http://schemas.microsoft.com/office/powerpoint/2010/main" val="10865589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Drawing a rectangle</a:t>
            </a:r>
            <a:br>
              <a:rPr lang="en-US" dirty="0" smtClean="0"/>
            </a:br>
            <a:r>
              <a:rPr lang="en-US" sz="3600" dirty="0" smtClean="0"/>
              <a:t>for cut &amp; paste or delete</a:t>
            </a:r>
            <a:br>
              <a:rPr lang="en-US" sz="3600" dirty="0" smtClean="0"/>
            </a:br>
            <a:r>
              <a:rPr lang="en-US" sz="3600" dirty="0" smtClean="0"/>
              <a:t>point &amp; drag with mouse</a:t>
            </a:r>
            <a:endParaRPr lang="en-US" sz="3600" dirty="0"/>
          </a:p>
        </p:txBody>
      </p:sp>
      <p:pic>
        <p:nvPicPr>
          <p:cNvPr id="6" name="Content Placeholder 5" descr="C:\jcb_doc\IEEE\_Emerging tech grant\3rd_saturday\Digital\examples\hdl\Boolbd_IOs.dig - Digital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187" y="1600200"/>
            <a:ext cx="7971625" cy="4525963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B9A91-D727-4CED-A180-175D6B002F12}" type="datetime1">
              <a:rPr lang="en-US" smtClean="0"/>
              <a:t>9/20/2022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358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Insert into “new” and “save as”</a:t>
            </a:r>
            <a:endParaRPr lang="en-US" sz="4000" dirty="0"/>
          </a:p>
        </p:txBody>
      </p:sp>
      <p:pic>
        <p:nvPicPr>
          <p:cNvPr id="6" name="Content Placeholder 5" descr="*Digital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6198" y="1600200"/>
            <a:ext cx="3524249" cy="5029200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B9A91-D727-4CED-A180-175D6B002F12}" type="datetime1">
              <a:rPr lang="en-US" smtClean="0"/>
              <a:t>9/20/2022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4703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Connect switches to LEDs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800" dirty="0"/>
              <a:t>Point at a red dot, </a:t>
            </a:r>
            <a:endParaRPr lang="en-US" sz="2800" dirty="0" smtClean="0"/>
          </a:p>
          <a:p>
            <a:r>
              <a:rPr lang="en-US" sz="2800" dirty="0" smtClean="0"/>
              <a:t>release</a:t>
            </a:r>
            <a:r>
              <a:rPr lang="en-US" sz="2800" dirty="0"/>
              <a:t>, </a:t>
            </a:r>
            <a:endParaRPr lang="en-US" sz="2800" dirty="0" smtClean="0"/>
          </a:p>
          <a:p>
            <a:r>
              <a:rPr lang="en-US" sz="2800" dirty="0" smtClean="0"/>
              <a:t>move </a:t>
            </a:r>
            <a:r>
              <a:rPr lang="en-US" sz="2800" dirty="0"/>
              <a:t>to LED dot </a:t>
            </a:r>
            <a:endParaRPr lang="en-US" sz="2800" dirty="0" smtClean="0"/>
          </a:p>
          <a:p>
            <a:r>
              <a:rPr lang="en-US" sz="2800" dirty="0" smtClean="0"/>
              <a:t>and release</a:t>
            </a:r>
          </a:p>
          <a:p>
            <a:r>
              <a:rPr lang="en-US" sz="2800" dirty="0" smtClean="0"/>
              <a:t>Add logic gates</a:t>
            </a:r>
          </a:p>
          <a:p>
            <a:r>
              <a:rPr lang="en-US" sz="2800" dirty="0" smtClean="0"/>
              <a:t>from </a:t>
            </a:r>
            <a:r>
              <a:rPr lang="en-US" sz="2800" i="1" dirty="0" smtClean="0"/>
              <a:t>Components</a:t>
            </a:r>
          </a:p>
          <a:p>
            <a:r>
              <a:rPr lang="en-US" sz="2800" dirty="0" smtClean="0"/>
              <a:t>Add clock from </a:t>
            </a:r>
            <a:r>
              <a:rPr lang="en-US" sz="2800" i="1" dirty="0" smtClean="0"/>
              <a:t>IO</a:t>
            </a:r>
          </a:p>
          <a:p>
            <a:r>
              <a:rPr lang="en-US" sz="2800" dirty="0" smtClean="0"/>
              <a:t>Add </a:t>
            </a:r>
            <a:r>
              <a:rPr lang="en-US" sz="2800" i="1" dirty="0" smtClean="0"/>
              <a:t>D</a:t>
            </a:r>
            <a:r>
              <a:rPr lang="en-US" sz="2800" dirty="0" smtClean="0"/>
              <a:t> flip-flop</a:t>
            </a:r>
          </a:p>
          <a:p>
            <a:pPr marL="457200" lvl="1" indent="0">
              <a:buNone/>
            </a:pPr>
            <a:r>
              <a:rPr lang="en-US" dirty="0"/>
              <a:t>f</a:t>
            </a:r>
            <a:r>
              <a:rPr lang="en-US" dirty="0" smtClean="0"/>
              <a:t>rom </a:t>
            </a:r>
            <a:r>
              <a:rPr lang="en-US" i="1" dirty="0" smtClean="0"/>
              <a:t>Flip-Flops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B9A91-D727-4CED-A180-175D6B002F12}" type="datetime1">
              <a:rPr lang="en-US" smtClean="0"/>
              <a:t>9/20/2022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18</a:t>
            </a:fld>
            <a:endParaRPr lang="en-US"/>
          </a:p>
        </p:txBody>
      </p:sp>
      <p:pic>
        <p:nvPicPr>
          <p:cNvPr id="7" name="Picture 6" descr="*C:\jcb_doc\IEEE\_Emerging tech grant\3rd_saturday\sw2led.dig - Digital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1371600"/>
            <a:ext cx="5055325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6856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Inspecting switch or LED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Right click</a:t>
            </a:r>
          </a:p>
          <a:p>
            <a:r>
              <a:rPr lang="en-US" dirty="0" smtClean="0"/>
              <a:t>Basic menu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B9A91-D727-4CED-A180-175D6B002F12}" type="datetime1">
              <a:rPr lang="en-US" smtClean="0"/>
              <a:t>9/20/2022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19</a:t>
            </a:fld>
            <a:endParaRPr lang="en-US"/>
          </a:p>
        </p:txBody>
      </p:sp>
      <p:pic>
        <p:nvPicPr>
          <p:cNvPr id="6" name="Picture 5" descr="Input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0" y="1447800"/>
            <a:ext cx="2572109" cy="35819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943600" y="1913467"/>
            <a:ext cx="22748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Number of data bits &amp;</a:t>
            </a:r>
          </a:p>
          <a:p>
            <a:r>
              <a:rPr lang="en-US" dirty="0" smtClean="0"/>
              <a:t>Label for switch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94786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Preliminaries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752600"/>
            <a:ext cx="8229600" cy="4525963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Classroom provided by St. Mary’s University</a:t>
            </a:r>
          </a:p>
          <a:p>
            <a:r>
              <a:rPr lang="en-US" dirty="0" smtClean="0"/>
              <a:t>Funding provided by a grant from the IEEE Computer Society as part of their Emerging Technologies program</a:t>
            </a:r>
          </a:p>
          <a:p>
            <a:r>
              <a:rPr lang="en-US" dirty="0" smtClean="0"/>
              <a:t>I’m Jim </a:t>
            </a:r>
            <a:r>
              <a:rPr lang="en-US" dirty="0" err="1" smtClean="0"/>
              <a:t>Brakefield</a:t>
            </a:r>
            <a:r>
              <a:rPr lang="en-US" dirty="0" smtClean="0"/>
              <a:t>, </a:t>
            </a:r>
            <a:r>
              <a:rPr lang="en-US" dirty="0" smtClean="0">
                <a:hlinkClick r:id="rId2"/>
              </a:rPr>
              <a:t>jim.brakefield@ieee.org</a:t>
            </a:r>
            <a:endParaRPr lang="en-US" dirty="0"/>
          </a:p>
          <a:p>
            <a:r>
              <a:rPr lang="en-US" dirty="0" smtClean="0"/>
              <a:t>Full set of today’s files (20 MB): </a:t>
            </a:r>
            <a:r>
              <a:rPr lang="en-US" dirty="0">
                <a:hlinkClick r:id="rId3"/>
              </a:rPr>
              <a:t>https://github.com/jimbrake/FPGA_Boot_Camp</a:t>
            </a:r>
            <a:endParaRPr lang="en-US" dirty="0"/>
          </a:p>
          <a:p>
            <a:r>
              <a:rPr lang="en-US" dirty="0" smtClean="0"/>
              <a:t>Introduction </a:t>
            </a:r>
            <a:r>
              <a:rPr lang="en-US" dirty="0" smtClean="0"/>
              <a:t>to FPGA video</a:t>
            </a:r>
            <a:r>
              <a:rPr lang="en-US" dirty="0"/>
              <a:t>: </a:t>
            </a:r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www.youtube.com/watch?v=EVy4KEj9kZg</a:t>
            </a:r>
            <a:endParaRPr lang="en-US" dirty="0" smtClean="0"/>
          </a:p>
          <a:p>
            <a:r>
              <a:rPr lang="en-US" dirty="0" smtClean="0"/>
              <a:t>Lunch today at St. Mary’s cafeteria (line up at counter and the IEEE grant will pick up the tab)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CFC9F7-7FFA-44F2-B2A9-51790E59FE49}" type="datetime1">
              <a:rPr lang="en-US" smtClean="0"/>
              <a:t>9/20/2022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8628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Inspecting switch or LED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Advanced menu</a:t>
            </a:r>
          </a:p>
          <a:p>
            <a:r>
              <a:rPr lang="en-US" dirty="0" smtClean="0"/>
              <a:t>Rotation</a:t>
            </a:r>
          </a:p>
          <a:p>
            <a:r>
              <a:rPr lang="en-US" dirty="0" smtClean="0"/>
              <a:t>Pin number</a:t>
            </a:r>
          </a:p>
          <a:p>
            <a:pPr lvl="1"/>
            <a:r>
              <a:rPr lang="en-US" dirty="0" smtClean="0"/>
              <a:t>Is FPGA chip pin #</a:t>
            </a:r>
          </a:p>
          <a:p>
            <a:pPr lvl="1"/>
            <a:r>
              <a:rPr lang="en-US" dirty="0" smtClean="0"/>
              <a:t>Can be found on </a:t>
            </a:r>
          </a:p>
          <a:p>
            <a:pPr lvl="1"/>
            <a:r>
              <a:rPr lang="en-US" dirty="0" smtClean="0"/>
              <a:t>Boolean Board schematic</a:t>
            </a:r>
          </a:p>
          <a:p>
            <a:pPr lvl="1"/>
            <a:r>
              <a:rPr lang="en-US" dirty="0" smtClean="0"/>
              <a:t>Or in the Boolean Board constraint file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B9A91-D727-4CED-A180-175D6B002F12}" type="datetime1">
              <a:rPr lang="en-US" smtClean="0"/>
              <a:t>9/20/2022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20</a:t>
            </a:fld>
            <a:endParaRPr lang="en-US"/>
          </a:p>
        </p:txBody>
      </p:sp>
      <p:pic>
        <p:nvPicPr>
          <p:cNvPr id="6" name="Picture 5" descr="Input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0" y="1295400"/>
            <a:ext cx="2572109" cy="358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8399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sz="4000" dirty="0" smtClean="0"/>
              <a:t>Boolean </a:t>
            </a:r>
            <a:r>
              <a:rPr lang="en-US" sz="4000" dirty="0"/>
              <a:t>Board Resources</a:t>
            </a:r>
            <a:br>
              <a:rPr lang="en-US" sz="4000" dirty="0"/>
            </a:br>
            <a:r>
              <a:rPr lang="en-US" sz="3600" dirty="0">
                <a:hlinkClick r:id="rId2"/>
              </a:rPr>
              <a:t>https://www.realdigital.org/hardware/boolean</a:t>
            </a:r>
            <a:endParaRPr lang="en-US" sz="3600" dirty="0"/>
          </a:p>
        </p:txBody>
      </p:sp>
      <p:pic>
        <p:nvPicPr>
          <p:cNvPr id="6" name="Content Placeholder 5" descr="Boolean | Real Digital - Google Chrome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368263"/>
            <a:ext cx="6019800" cy="5358534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B9A91-D727-4CED-A180-175D6B002F12}" type="datetime1">
              <a:rPr lang="en-US" smtClean="0"/>
              <a:t>9/20/2022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21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7162801" y="1905000"/>
            <a:ext cx="1295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Schematic is PDF file of board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202168" y="3117777"/>
            <a:ext cx="14477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XDC for downloading constraint text file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234768" y="4572000"/>
            <a:ext cx="1524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Getting started goes to </a:t>
            </a:r>
            <a:r>
              <a:rPr lang="en-US" i="1" dirty="0"/>
              <a:t>r</a:t>
            </a:r>
            <a:r>
              <a:rPr lang="en-US" i="1" dirty="0" smtClean="0"/>
              <a:t>eference manual </a:t>
            </a:r>
            <a:r>
              <a:rPr lang="en-US" dirty="0" smtClean="0"/>
              <a:t>web page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75497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Basic </a:t>
            </a:r>
            <a:r>
              <a:rPr lang="en-US" dirty="0"/>
              <a:t>Digital tutorials</a:t>
            </a:r>
            <a:br>
              <a:rPr lang="en-US" dirty="0"/>
            </a:br>
            <a:r>
              <a:rPr lang="en-US" sz="3600" dirty="0">
                <a:hlinkClick r:id="rId3"/>
              </a:rPr>
              <a:t>https://www.realdigital.org/course/digital-logic-for-the-boolean-board</a:t>
            </a:r>
            <a:endParaRPr lang="en-US" sz="360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BB406-7480-4A9E-9FEF-20233492B03A}" type="datetime1">
              <a:rPr lang="en-US" smtClean="0"/>
              <a:t>9/20/2022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22</a:t>
            </a:fld>
            <a:endParaRPr lang="en-US"/>
          </a:p>
        </p:txBody>
      </p:sp>
      <p:pic>
        <p:nvPicPr>
          <p:cNvPr id="7" name="Content Placeholder 6" descr="Digital Logic | Real Digital - Google Chrome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752600"/>
            <a:ext cx="6207035" cy="4525963"/>
          </a:xfrm>
        </p:spPr>
      </p:pic>
    </p:spTree>
    <p:extLst>
      <p:ext uri="{BB962C8B-B14F-4D97-AF65-F5344CB8AC3E}">
        <p14:creationId xmlns:p14="http://schemas.microsoft.com/office/powerpoint/2010/main" val="20861078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Wikipedia basic logic circuits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Full </a:t>
            </a:r>
            <a:r>
              <a:rPr lang="en-US" sz="2400" b="1" dirty="0" smtClean="0"/>
              <a:t>adder</a:t>
            </a:r>
            <a:r>
              <a:rPr lang="en-US" sz="2400" dirty="0"/>
              <a:t>	</a:t>
            </a:r>
            <a:r>
              <a:rPr lang="en-US" sz="2400" dirty="0">
                <a:hlinkClick r:id="rId3"/>
              </a:rPr>
              <a:t>https://en.wikipedia.org/wiki/Adder_(electronics</a:t>
            </a:r>
            <a:r>
              <a:rPr lang="en-US" sz="2400" dirty="0" smtClean="0">
                <a:hlinkClick r:id="rId3"/>
              </a:rPr>
              <a:t>)</a:t>
            </a:r>
            <a:endParaRPr lang="en-US" sz="2400" dirty="0" smtClean="0"/>
          </a:p>
          <a:p>
            <a:r>
              <a:rPr lang="en-US" sz="2400" b="1" dirty="0"/>
              <a:t>Multiplexer</a:t>
            </a:r>
            <a:r>
              <a:rPr lang="en-US" sz="2400" dirty="0"/>
              <a:t>	</a:t>
            </a:r>
            <a:r>
              <a:rPr lang="en-US" sz="2400" dirty="0">
                <a:hlinkClick r:id="rId4"/>
              </a:rPr>
              <a:t>https://</a:t>
            </a:r>
            <a:r>
              <a:rPr lang="en-US" sz="2400" dirty="0" smtClean="0">
                <a:hlinkClick r:id="rId4"/>
              </a:rPr>
              <a:t>en.wikipedia.org/wiki/Multiplexer</a:t>
            </a:r>
            <a:endParaRPr lang="en-US" sz="2400" dirty="0" smtClean="0"/>
          </a:p>
          <a:p>
            <a:r>
              <a:rPr lang="en-US" sz="2400" b="1" dirty="0" smtClean="0"/>
              <a:t>ALU</a:t>
            </a:r>
            <a:r>
              <a:rPr lang="en-US" sz="2400" dirty="0"/>
              <a:t>	</a:t>
            </a:r>
            <a:r>
              <a:rPr lang="en-US" sz="2400" dirty="0">
                <a:hlinkClick r:id="rId5"/>
              </a:rPr>
              <a:t>https://</a:t>
            </a:r>
            <a:r>
              <a:rPr lang="en-US" sz="2400" dirty="0" smtClean="0">
                <a:hlinkClick r:id="rId5"/>
              </a:rPr>
              <a:t>en.wikipedia.org/wiki/Arithmetic_logic_unit</a:t>
            </a:r>
            <a:endParaRPr lang="en-US" sz="2400" dirty="0"/>
          </a:p>
          <a:p>
            <a:pPr marL="457200" lvl="1" indent="0">
              <a:buNone/>
            </a:pPr>
            <a:r>
              <a:rPr lang="en-US" sz="2400" dirty="0" smtClean="0"/>
              <a:t>Has </a:t>
            </a:r>
            <a:r>
              <a:rPr lang="en-US" sz="2400" dirty="0"/>
              <a:t>e</a:t>
            </a:r>
            <a:r>
              <a:rPr lang="en-US" sz="2400" dirty="0" smtClean="0"/>
              <a:t>asy </a:t>
            </a:r>
            <a:r>
              <a:rPr lang="en-US" sz="2400" dirty="0"/>
              <a:t>to </a:t>
            </a:r>
            <a:r>
              <a:rPr lang="en-US" sz="2400" dirty="0" smtClean="0"/>
              <a:t>understand VHDL source code</a:t>
            </a:r>
          </a:p>
          <a:p>
            <a:r>
              <a:rPr lang="en-US" sz="2400" dirty="0" smtClean="0"/>
              <a:t>Barrel </a:t>
            </a:r>
            <a:r>
              <a:rPr lang="en-US" sz="2400" b="1" dirty="0" smtClean="0"/>
              <a:t>shifter</a:t>
            </a:r>
            <a:r>
              <a:rPr lang="en-US" sz="2400" dirty="0" smtClean="0"/>
              <a:t> </a:t>
            </a:r>
            <a:r>
              <a:rPr lang="en-US" sz="2400" dirty="0">
                <a:hlinkClick r:id="rId6"/>
              </a:rPr>
              <a:t>https://</a:t>
            </a:r>
            <a:r>
              <a:rPr lang="en-US" sz="2400" dirty="0" smtClean="0">
                <a:hlinkClick r:id="rId6"/>
              </a:rPr>
              <a:t>en.wikipedia.org/wiki/Barrel_shifter</a:t>
            </a:r>
            <a:endParaRPr lang="en-US" sz="2400" dirty="0" smtClean="0"/>
          </a:p>
          <a:p>
            <a:r>
              <a:rPr lang="en-US" sz="2400" dirty="0" smtClean="0"/>
              <a:t>Wallace </a:t>
            </a:r>
            <a:r>
              <a:rPr lang="en-US" sz="2400" dirty="0"/>
              <a:t>tree </a:t>
            </a:r>
            <a:r>
              <a:rPr lang="en-US" sz="2400" b="1" dirty="0"/>
              <a:t>multiplier </a:t>
            </a:r>
            <a:r>
              <a:rPr lang="en-US" sz="2400" dirty="0">
                <a:hlinkClick r:id="rId7"/>
              </a:rPr>
              <a:t>https://</a:t>
            </a:r>
            <a:r>
              <a:rPr lang="en-US" sz="2400" dirty="0" smtClean="0">
                <a:hlinkClick r:id="rId7"/>
              </a:rPr>
              <a:t>en.wikipedia.org/wiki/Wallace_tree</a:t>
            </a:r>
            <a:endParaRPr lang="en-US" sz="2400" dirty="0" smtClean="0"/>
          </a:p>
          <a:p>
            <a:r>
              <a:rPr lang="en-US" sz="2400" dirty="0" smtClean="0"/>
              <a:t>Synchronous </a:t>
            </a:r>
            <a:r>
              <a:rPr lang="en-US" sz="2400" b="1" dirty="0" smtClean="0"/>
              <a:t>binary up counter</a:t>
            </a:r>
          </a:p>
          <a:p>
            <a:pPr marL="457200" lvl="1" indent="0">
              <a:buNone/>
            </a:pPr>
            <a:r>
              <a:rPr lang="en-US" sz="2000" dirty="0" smtClean="0"/>
              <a:t>In schematic form: change a </a:t>
            </a:r>
            <a:r>
              <a:rPr lang="en-US" sz="2000" dirty="0" err="1" smtClean="0"/>
              <a:t>Dff</a:t>
            </a:r>
            <a:r>
              <a:rPr lang="en-US" sz="2000" dirty="0" smtClean="0"/>
              <a:t> if all preceding </a:t>
            </a:r>
            <a:r>
              <a:rPr lang="en-US" sz="2000" dirty="0" err="1" smtClean="0"/>
              <a:t>Dff</a:t>
            </a:r>
            <a:r>
              <a:rPr lang="en-US" sz="2000" dirty="0" smtClean="0"/>
              <a:t> are all 1</a:t>
            </a:r>
          </a:p>
          <a:p>
            <a:pPr marL="457200" lvl="1" indent="0">
              <a:buNone/>
            </a:pPr>
            <a:r>
              <a:rPr lang="en-US" sz="2000" dirty="0" smtClean="0"/>
              <a:t>In RTL:	“if enable AND rising-clock then count </a:t>
            </a:r>
            <a:r>
              <a:rPr lang="en-US" sz="2000" dirty="0"/>
              <a:t>&lt;</a:t>
            </a:r>
            <a:r>
              <a:rPr lang="en-US" sz="2000" dirty="0" smtClean="0"/>
              <a:t>= count+1”</a:t>
            </a:r>
            <a:endParaRPr lang="en-US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A4929-7355-4EB4-9A7F-AE54BAD78635}" type="datetime1">
              <a:rPr lang="en-US" smtClean="0"/>
              <a:t>9/20/2022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2188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 FPGA tools do?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Much goes on behind the scenes</a:t>
            </a:r>
          </a:p>
          <a:p>
            <a:r>
              <a:rPr lang="en-US" dirty="0" smtClean="0"/>
              <a:t>Circuit is optimized (logic simplification)</a:t>
            </a:r>
          </a:p>
          <a:p>
            <a:pPr lvl="1"/>
            <a:r>
              <a:rPr lang="en-US" dirty="0" smtClean="0"/>
              <a:t>unused stuff is pruned, if no outputs then all pruned</a:t>
            </a:r>
          </a:p>
          <a:p>
            <a:r>
              <a:rPr lang="en-US" dirty="0" smtClean="0"/>
              <a:t>Circuit is mapped into FPGA primitives</a:t>
            </a:r>
          </a:p>
          <a:p>
            <a:r>
              <a:rPr lang="en-US" dirty="0" smtClean="0"/>
              <a:t>Circuit wired up with FPGA routing resources</a:t>
            </a:r>
          </a:p>
          <a:p>
            <a:r>
              <a:rPr lang="en-US" dirty="0" smtClean="0"/>
              <a:t>Bit file generated that configures the chip</a:t>
            </a:r>
          </a:p>
          <a:p>
            <a:r>
              <a:rPr lang="en-US" dirty="0" smtClean="0"/>
              <a:t>Error checking especially missing semicolons</a:t>
            </a:r>
          </a:p>
          <a:p>
            <a:r>
              <a:rPr lang="en-US" dirty="0" smtClean="0"/>
              <a:t>Reports on timing, resources used, error </a:t>
            </a:r>
            <a:r>
              <a:rPr lang="en-US" dirty="0" smtClean="0"/>
              <a:t>messages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E966E-6209-4B07-83FD-C6613B9DA62B}" type="datetime1">
              <a:rPr lang="en-US" smtClean="0"/>
              <a:t>9/20/2022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7491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r>
              <a:rPr lang="en-US" dirty="0" smtClean="0"/>
              <a:t>Boolean board </a:t>
            </a:r>
            <a:r>
              <a:rPr lang="en-US" sz="3200" dirty="0" smtClean="0"/>
              <a:t>$69/$79</a:t>
            </a:r>
            <a:endParaRPr lang="en-US" sz="32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174" y="1133385"/>
            <a:ext cx="7314026" cy="5038816"/>
          </a:xfr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D16A2-0DBD-4FDE-8B57-DF097730E847}" type="datetime1">
              <a:rPr lang="en-US" smtClean="0"/>
              <a:t>9/20/2022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254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Boolean Board background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452596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RealDigital.org	</a:t>
            </a:r>
          </a:p>
          <a:p>
            <a:pPr lvl="1"/>
            <a:r>
              <a:rPr lang="en-US" dirty="0" smtClean="0"/>
              <a:t>Educational mission</a:t>
            </a:r>
          </a:p>
          <a:p>
            <a:pPr lvl="1"/>
            <a:r>
              <a:rPr lang="en-US" dirty="0" smtClean="0"/>
              <a:t>Very well done courseware, uses hyper links</a:t>
            </a:r>
          </a:p>
          <a:p>
            <a:pPr lvl="1"/>
            <a:r>
              <a:rPr lang="en-US" dirty="0" smtClean="0"/>
              <a:t>Have added additional boards to their web site</a:t>
            </a:r>
          </a:p>
          <a:p>
            <a:r>
              <a:rPr lang="en-US" dirty="0" smtClean="0"/>
              <a:t>Board uses AMD/</a:t>
            </a:r>
            <a:r>
              <a:rPr lang="en-US" dirty="0" err="1" smtClean="0"/>
              <a:t>xilinx</a:t>
            </a:r>
            <a:r>
              <a:rPr lang="en-US" dirty="0" smtClean="0"/>
              <a:t> Spartan-7 FPGA</a:t>
            </a:r>
          </a:p>
          <a:p>
            <a:pPr lvl="1"/>
            <a:r>
              <a:rPr lang="en-US" dirty="0" smtClean="0"/>
              <a:t>Full part number</a:t>
            </a:r>
            <a:r>
              <a:rPr lang="en-US" dirty="0"/>
              <a:t>: XC7S50-CSGA324</a:t>
            </a:r>
            <a:endParaRPr lang="en-US" dirty="0" smtClean="0"/>
          </a:p>
          <a:p>
            <a:pPr lvl="1"/>
            <a:r>
              <a:rPr lang="en-US" dirty="0" smtClean="0"/>
              <a:t>50K logic </a:t>
            </a:r>
            <a:r>
              <a:rPr lang="en-US" dirty="0"/>
              <a:t>cells (33K 6-LUTs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2.8M bits of block RAM (300K bytes)</a:t>
            </a:r>
          </a:p>
          <a:p>
            <a:pPr lvl="1"/>
            <a:r>
              <a:rPr lang="en-US" dirty="0"/>
              <a:t>One of the least expensive FPGA boards with full user </a:t>
            </a:r>
            <a:r>
              <a:rPr lang="en-US" dirty="0" smtClean="0"/>
              <a:t>IO, also servo headers &amp; potentiometer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0E8DB-E6DA-497F-B917-D2DFE9C75FD1}" type="datetime1">
              <a:rPr lang="en-US" smtClean="0"/>
              <a:t>9/20/2022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0111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>
            <a:normAutofit/>
          </a:bodyPr>
          <a:lstStyle/>
          <a:p>
            <a:r>
              <a:rPr lang="en-US" sz="4000" dirty="0" smtClean="0"/>
              <a:t>RealDigital.org</a:t>
            </a:r>
            <a:endParaRPr lang="en-US" sz="4000" dirty="0"/>
          </a:p>
        </p:txBody>
      </p:sp>
      <p:pic>
        <p:nvPicPr>
          <p:cNvPr id="6" name="Content Placeholder 5" descr="Welcome to Real Digital - Google Chrome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914400"/>
            <a:ext cx="7494996" cy="5486400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B9A91-D727-4CED-A180-175D6B002F12}" type="datetime1">
              <a:rPr lang="en-US" smtClean="0"/>
              <a:t>9/20/2022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6890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Downloading </a:t>
            </a:r>
            <a:r>
              <a:rPr lang="en-US" dirty="0" err="1" smtClean="0"/>
              <a:t>vivado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4000" i="1" dirty="0" smtClean="0"/>
              <a:t>now has an ITAR notice</a:t>
            </a:r>
            <a:endParaRPr lang="en-US" sz="4000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sz="2800" dirty="0">
                <a:hlinkClick r:id="rId3"/>
              </a:rPr>
              <a:t>https://</a:t>
            </a:r>
            <a:r>
              <a:rPr lang="en-US" sz="2800" dirty="0" smtClean="0">
                <a:hlinkClick r:id="rId3"/>
              </a:rPr>
              <a:t>www.xilinx.com/support/download.html</a:t>
            </a:r>
            <a:endParaRPr lang="en-US" sz="2800" dirty="0" smtClean="0"/>
          </a:p>
          <a:p>
            <a:r>
              <a:rPr lang="en-US" sz="2800" dirty="0">
                <a:hlinkClick r:id="rId4"/>
              </a:rPr>
              <a:t>https://</a:t>
            </a:r>
            <a:r>
              <a:rPr lang="en-US" sz="2800" dirty="0" smtClean="0">
                <a:hlinkClick r:id="rId4"/>
              </a:rPr>
              <a:t>www.xilinx.com/support/installer/installer-info-general.html</a:t>
            </a:r>
            <a:endParaRPr lang="en-US" sz="2800" dirty="0" smtClean="0"/>
          </a:p>
          <a:p>
            <a:r>
              <a:rPr lang="en-US" sz="3000" dirty="0" smtClean="0"/>
              <a:t>Use the web installer (212MB) and only install for Spartan-7 devices.  Full install is a 74GB tar.gz file!!</a:t>
            </a:r>
          </a:p>
          <a:p>
            <a:r>
              <a:rPr lang="en-US" sz="3000" dirty="0" smtClean="0"/>
              <a:t>Will still take time (~2hrs) and 44GB download!</a:t>
            </a:r>
          </a:p>
          <a:p>
            <a:r>
              <a:rPr lang="en-US" sz="3000" dirty="0" smtClean="0"/>
              <a:t>Takes 71GB of disk space!! </a:t>
            </a:r>
            <a:r>
              <a:rPr lang="en-US" sz="3000" b="1" dirty="0" smtClean="0">
                <a:solidFill>
                  <a:srgbClr val="FF0000"/>
                </a:solidFill>
                <a:sym typeface="Wingdings" panose="05000000000000000000" pitchFamily="2" charset="2"/>
              </a:rPr>
              <a:t></a:t>
            </a:r>
            <a:endParaRPr lang="en-US" sz="3000" b="1" dirty="0" smtClean="0">
              <a:solidFill>
                <a:srgbClr val="FF0000"/>
              </a:solidFill>
            </a:endParaRPr>
          </a:p>
          <a:p>
            <a:r>
              <a:rPr lang="en-US" sz="3000" dirty="0" smtClean="0"/>
              <a:t>Follow </a:t>
            </a:r>
            <a:r>
              <a:rPr lang="en-US" sz="3000" dirty="0" err="1" smtClean="0"/>
              <a:t>RealDigital</a:t>
            </a:r>
            <a:r>
              <a:rPr lang="en-US" sz="3000" dirty="0" smtClean="0"/>
              <a:t> Boolean Board instructions </a:t>
            </a:r>
            <a:r>
              <a:rPr lang="en-US" sz="3000" dirty="0"/>
              <a:t>at </a:t>
            </a:r>
            <a:r>
              <a:rPr lang="en-US" sz="3000" dirty="0" smtClean="0">
                <a:hlinkClick r:id="rId5"/>
              </a:rPr>
              <a:t>https</a:t>
            </a:r>
            <a:r>
              <a:rPr lang="en-US" sz="3000" dirty="0">
                <a:hlinkClick r:id="rId5"/>
              </a:rPr>
              <a:t>://</a:t>
            </a:r>
            <a:r>
              <a:rPr lang="en-US" sz="3000" dirty="0" smtClean="0">
                <a:hlinkClick r:id="rId5"/>
              </a:rPr>
              <a:t>www.realdigital.org/doc/1fd3322461ac4bcc1fcd6bcc6c5907ec</a:t>
            </a:r>
            <a:endParaRPr lang="en-US" sz="3000" dirty="0" smtClean="0"/>
          </a:p>
          <a:p>
            <a:r>
              <a:rPr lang="en-US" dirty="0" smtClean="0"/>
              <a:t>Can add additional FPGA devices later</a:t>
            </a:r>
          </a:p>
          <a:p>
            <a:r>
              <a:rPr lang="en-US" dirty="0" smtClean="0"/>
              <a:t>Hundreds of video tutorials (use help button)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17AB9E-FAF0-48C8-8287-7FA73F34E345}" type="datetime1">
              <a:rPr lang="en-US" smtClean="0"/>
              <a:t>9/20/2022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318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Educational programs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sz="2800" dirty="0" smtClean="0"/>
              <a:t>Intel/Altera academy		</a:t>
            </a:r>
            <a:r>
              <a:rPr lang="en-US" sz="2800" dirty="0" err="1" smtClean="0"/>
              <a:t>Quartus</a:t>
            </a:r>
            <a:r>
              <a:rPr lang="en-US" sz="2800" dirty="0" smtClean="0"/>
              <a:t>: RTL &amp; Schematic</a:t>
            </a:r>
          </a:p>
          <a:p>
            <a:r>
              <a:rPr lang="en-US" sz="2800" dirty="0" smtClean="0"/>
              <a:t>AMD/Xilinx university program	ISE &amp; </a:t>
            </a:r>
            <a:r>
              <a:rPr lang="en-US" sz="2800" dirty="0" err="1" smtClean="0"/>
              <a:t>Vivado</a:t>
            </a:r>
            <a:r>
              <a:rPr lang="en-US" sz="2800" dirty="0" smtClean="0"/>
              <a:t> RTL tools</a:t>
            </a:r>
          </a:p>
          <a:p>
            <a:r>
              <a:rPr lang="en-US" dirty="0"/>
              <a:t> </a:t>
            </a:r>
            <a:r>
              <a:rPr lang="en-US" sz="2800" dirty="0"/>
              <a:t>Courseware for </a:t>
            </a:r>
            <a:r>
              <a:rPr lang="en-US" sz="2800" dirty="0" smtClean="0"/>
              <a:t>Real Digital Boolean board	RTL</a:t>
            </a:r>
            <a:endParaRPr lang="en-US" sz="2800" dirty="0"/>
          </a:p>
          <a:p>
            <a:pPr marL="457200" lvl="1" indent="0">
              <a:buNone/>
            </a:pPr>
            <a:r>
              <a:rPr lang="en-US" sz="2600" dirty="0" smtClean="0">
                <a:hlinkClick r:id="rId3"/>
              </a:rPr>
              <a:t>https</a:t>
            </a:r>
            <a:r>
              <a:rPr lang="en-US" sz="2600" dirty="0">
                <a:hlinkClick r:id="rId3"/>
              </a:rPr>
              <a:t>://</a:t>
            </a:r>
            <a:r>
              <a:rPr lang="en-US" sz="2600" dirty="0" smtClean="0">
                <a:hlinkClick r:id="rId3"/>
              </a:rPr>
              <a:t>www.realdigital.org/course/digital-logic-for-the-boolean-board</a:t>
            </a:r>
            <a:endParaRPr lang="en-US" sz="2600" dirty="0" smtClean="0"/>
          </a:p>
          <a:p>
            <a:r>
              <a:rPr lang="en-US" sz="2600" dirty="0" smtClean="0">
                <a:hlinkClick r:id="rId4"/>
              </a:rPr>
              <a:t>https</a:t>
            </a:r>
            <a:r>
              <a:rPr lang="en-US" sz="2600" dirty="0">
                <a:hlinkClick r:id="rId4"/>
              </a:rPr>
              <a:t>://www.tina.com</a:t>
            </a:r>
            <a:r>
              <a:rPr lang="en-US" sz="2600" dirty="0" smtClean="0">
                <a:hlinkClick r:id="rId4"/>
              </a:rPr>
              <a:t>/</a:t>
            </a:r>
            <a:r>
              <a:rPr lang="en-US" sz="2600" dirty="0" smtClean="0"/>
              <a:t>		</a:t>
            </a:r>
            <a:r>
              <a:rPr lang="en-US" sz="2800" dirty="0" smtClean="0"/>
              <a:t>(Schematic based, not free)</a:t>
            </a:r>
          </a:p>
          <a:p>
            <a:pPr marL="457200" lvl="1" indent="0">
              <a:buNone/>
            </a:pPr>
            <a:r>
              <a:rPr lang="en-US" sz="2400" dirty="0"/>
              <a:t>Support for the </a:t>
            </a:r>
            <a:r>
              <a:rPr lang="en-US" sz="2400" dirty="0" err="1"/>
              <a:t>Digilent</a:t>
            </a:r>
            <a:r>
              <a:rPr lang="en-US" sz="2400" dirty="0"/>
              <a:t> </a:t>
            </a:r>
            <a:r>
              <a:rPr lang="en-US" sz="2400" dirty="0" err="1"/>
              <a:t>Basys</a:t>
            </a:r>
            <a:r>
              <a:rPr lang="en-US" sz="2400" dirty="0"/>
              <a:t> 3 and the </a:t>
            </a:r>
            <a:r>
              <a:rPr lang="en-US" sz="2400" dirty="0" err="1"/>
              <a:t>Terasic</a:t>
            </a:r>
            <a:r>
              <a:rPr lang="en-US" sz="2400" dirty="0"/>
              <a:t> DE10-Lite FPGA </a:t>
            </a:r>
            <a:r>
              <a:rPr lang="en-US" sz="2400" dirty="0" smtClean="0"/>
              <a:t>boards</a:t>
            </a:r>
          </a:p>
          <a:p>
            <a:pPr marL="457200" lvl="1" indent="0">
              <a:buNone/>
            </a:pPr>
            <a:r>
              <a:rPr lang="en-US" sz="2400" dirty="0">
                <a:hlinkClick r:id="rId5"/>
              </a:rPr>
              <a:t>https://www.tina.com/blog/programming-fpga-boards-with-tina-using-schematic-design-entry</a:t>
            </a:r>
            <a:r>
              <a:rPr lang="en-US" sz="2400" dirty="0" smtClean="0">
                <a:hlinkClick r:id="rId5"/>
              </a:rPr>
              <a:t>/</a:t>
            </a:r>
            <a:endParaRPr lang="en-US" sz="2400" dirty="0" smtClean="0"/>
          </a:p>
          <a:p>
            <a:r>
              <a:rPr lang="en-US" sz="2800" dirty="0" smtClean="0"/>
              <a:t>Digital logic simulator		(Schematic </a:t>
            </a:r>
            <a:r>
              <a:rPr lang="en-US" sz="2800" dirty="0"/>
              <a:t>based</a:t>
            </a:r>
            <a:r>
              <a:rPr lang="en-US" sz="2800" dirty="0" smtClean="0"/>
              <a:t>)</a:t>
            </a:r>
          </a:p>
          <a:p>
            <a:pPr marL="400050" lvl="2" indent="0">
              <a:buNone/>
            </a:pPr>
            <a:r>
              <a:rPr lang="en-US" dirty="0"/>
              <a:t>Support for the </a:t>
            </a:r>
            <a:r>
              <a:rPr lang="en-US" dirty="0" err="1"/>
              <a:t>Digilent</a:t>
            </a:r>
            <a:r>
              <a:rPr lang="en-US" dirty="0"/>
              <a:t> </a:t>
            </a:r>
            <a:r>
              <a:rPr lang="en-US" dirty="0" err="1"/>
              <a:t>Basys</a:t>
            </a:r>
            <a:r>
              <a:rPr lang="en-US" dirty="0"/>
              <a:t> 3 and the </a:t>
            </a:r>
            <a:r>
              <a:rPr lang="en-US" dirty="0" err="1" smtClean="0"/>
              <a:t>TinyFPGA</a:t>
            </a:r>
            <a:r>
              <a:rPr lang="en-US" dirty="0" smtClean="0"/>
              <a:t>-BX boards</a:t>
            </a:r>
          </a:p>
          <a:p>
            <a:pPr marL="457200" lvl="1" indent="0">
              <a:buNone/>
            </a:pPr>
            <a:r>
              <a:rPr lang="en-US" sz="2600" dirty="0">
                <a:hlinkClick r:id="rId6"/>
              </a:rPr>
              <a:t>https://</a:t>
            </a:r>
            <a:r>
              <a:rPr lang="en-US" sz="2600" dirty="0" smtClean="0">
                <a:hlinkClick r:id="rId6"/>
              </a:rPr>
              <a:t>github.com/hneemann/Digital/</a:t>
            </a:r>
            <a:endParaRPr lang="en-US" sz="26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60CDB-0F5B-4FD0-8F77-097B71C7F146}" type="datetime1">
              <a:rPr lang="en-US" smtClean="0"/>
              <a:t>9/20/2022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2037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This Morning’s </a:t>
            </a:r>
            <a:r>
              <a:rPr lang="en-US" sz="4000" dirty="0" smtClean="0"/>
              <a:t>Agenda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View </a:t>
            </a:r>
            <a:r>
              <a:rPr lang="en-US" dirty="0" err="1" smtClean="0"/>
              <a:t>Youtube</a:t>
            </a:r>
            <a:r>
              <a:rPr lang="en-US" dirty="0" smtClean="0"/>
              <a:t> video</a:t>
            </a:r>
          </a:p>
          <a:p>
            <a:r>
              <a:rPr lang="en-US" dirty="0"/>
              <a:t>Review of digital logic &amp; </a:t>
            </a:r>
            <a:r>
              <a:rPr lang="en-US" dirty="0" smtClean="0"/>
              <a:t>binary</a:t>
            </a:r>
          </a:p>
          <a:p>
            <a:r>
              <a:rPr lang="en-US" dirty="0" smtClean="0"/>
              <a:t>Download Digital simulator</a:t>
            </a:r>
          </a:p>
          <a:p>
            <a:r>
              <a:rPr lang="en-US" dirty="0" smtClean="0"/>
              <a:t>Exercise </a:t>
            </a:r>
            <a:r>
              <a:rPr lang="en-US" dirty="0" smtClean="0"/>
              <a:t>simulator (many example schematics)</a:t>
            </a:r>
          </a:p>
          <a:p>
            <a:r>
              <a:rPr lang="en-US" dirty="0" smtClean="0"/>
              <a:t>Add Boolean Board configuration files</a:t>
            </a:r>
          </a:p>
          <a:p>
            <a:r>
              <a:rPr lang="en-US" dirty="0" smtClean="0"/>
              <a:t>Install configuration files</a:t>
            </a:r>
          </a:p>
          <a:p>
            <a:r>
              <a:rPr lang="en-US" dirty="0" smtClean="0"/>
              <a:t>Create new </a:t>
            </a:r>
            <a:r>
              <a:rPr lang="en-US" dirty="0" smtClean="0"/>
              <a:t>(your) schematic </a:t>
            </a:r>
            <a:r>
              <a:rPr lang="en-US" dirty="0" smtClean="0"/>
              <a:t>with IO pins</a:t>
            </a:r>
          </a:p>
          <a:p>
            <a:r>
              <a:rPr lang="en-US" dirty="0" smtClean="0"/>
              <a:t>Save VHDL or Verilog RTL of schematic</a:t>
            </a:r>
          </a:p>
          <a:p>
            <a:r>
              <a:rPr lang="en-US" dirty="0" smtClean="0"/>
              <a:t>Inspect RTL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B9A91-D727-4CED-A180-175D6B002F12}" type="datetime1">
              <a:rPr lang="en-US" smtClean="0"/>
              <a:t>9/20/2022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2108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7675" y="2895600"/>
            <a:ext cx="4442182" cy="344282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Intel/Altera academic program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>
                <a:hlinkClick r:id="rId4"/>
              </a:rPr>
              <a:t>https://</a:t>
            </a:r>
            <a:r>
              <a:rPr lang="en-US" sz="2000" dirty="0" smtClean="0">
                <a:hlinkClick r:id="rId4"/>
              </a:rPr>
              <a:t>www.intel.com/content/www/us/en/developer/topic-technology/fpga-academic/overview.html</a:t>
            </a:r>
          </a:p>
          <a:p>
            <a:r>
              <a:rPr lang="en-US" sz="2000" dirty="0" smtClean="0">
                <a:hlinkClick r:id="rId4"/>
              </a:rPr>
              <a:t>https</a:t>
            </a:r>
            <a:r>
              <a:rPr lang="en-US" sz="2000" dirty="0">
                <a:hlinkClick r:id="rId4"/>
              </a:rPr>
              <a:t>://</a:t>
            </a:r>
            <a:r>
              <a:rPr lang="en-US" sz="2000" dirty="0" smtClean="0">
                <a:hlinkClick r:id="rId4"/>
              </a:rPr>
              <a:t>www.intel.com/content/www/us/en/developer/topic-technology/fpga-academic/materials.html</a:t>
            </a:r>
            <a:endParaRPr lang="en-US" sz="2000" dirty="0" smtClean="0"/>
          </a:p>
          <a:p>
            <a:r>
              <a:rPr lang="en-US" sz="2000" dirty="0">
                <a:hlinkClick r:id="rId5"/>
              </a:rPr>
              <a:t>https://</a:t>
            </a:r>
            <a:r>
              <a:rPr lang="en-US" sz="2000" dirty="0" smtClean="0">
                <a:hlinkClick r:id="rId5"/>
              </a:rPr>
              <a:t>fpgacademy.org/tools.html</a:t>
            </a:r>
            <a:endParaRPr lang="en-US" sz="2000" dirty="0" smtClean="0"/>
          </a:p>
          <a:p>
            <a:r>
              <a:rPr lang="en-US" sz="2000" dirty="0" smtClean="0"/>
              <a:t>DE10-Lite academic price $77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05760-D055-4207-B473-4CE357FD2F4F}" type="datetime1">
              <a:rPr lang="en-US" smtClean="0"/>
              <a:t>9/20/2022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5012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371727"/>
            <a:ext cx="7924800" cy="397750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Xilinx university program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876800"/>
          </a:xfrm>
        </p:spPr>
        <p:txBody>
          <a:bodyPr/>
          <a:lstStyle/>
          <a:p>
            <a:r>
              <a:rPr lang="en-US" sz="2000" dirty="0">
                <a:hlinkClick r:id="rId4"/>
              </a:rPr>
              <a:t>https://</a:t>
            </a:r>
            <a:r>
              <a:rPr lang="en-US" sz="2000" dirty="0" smtClean="0">
                <a:hlinkClick r:id="rId4"/>
              </a:rPr>
              <a:t>www.xilinx.com/support/university.html</a:t>
            </a:r>
            <a:endParaRPr lang="en-US" sz="2000" dirty="0" smtClean="0"/>
          </a:p>
          <a:p>
            <a:r>
              <a:rPr lang="en-US" sz="2000" dirty="0">
                <a:hlinkClick r:id="rId5"/>
              </a:rPr>
              <a:t>https://</a:t>
            </a:r>
            <a:r>
              <a:rPr lang="en-US" sz="2000" dirty="0" smtClean="0">
                <a:hlinkClick r:id="rId5"/>
              </a:rPr>
              <a:t>www.xilinx.com/support/university/xup-boards.html</a:t>
            </a:r>
            <a:endParaRPr lang="en-US" sz="2000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2133600" y="6377806"/>
            <a:ext cx="24000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$69             $123          $200</a:t>
            </a:r>
            <a:endParaRPr lang="en-US" sz="1600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1A6DBF-E558-4860-BAAD-D0175BA6C009}" type="datetime1">
              <a:rPr lang="en-US" smtClean="0"/>
              <a:t>9/20/2022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31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948286" y="6377806"/>
            <a:ext cx="6014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$549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943600" y="6363833"/>
            <a:ext cx="7056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$2149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5843393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957" y="271759"/>
            <a:ext cx="6248400" cy="91440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FPGA Application Areas</a:t>
            </a:r>
            <a:endParaRPr lang="en-US" sz="31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2760" y="1371599"/>
            <a:ext cx="8229600" cy="4800601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Communications			</a:t>
            </a:r>
          </a:p>
          <a:p>
            <a:r>
              <a:rPr lang="en-US" dirty="0" smtClean="0"/>
              <a:t>DSP					</a:t>
            </a:r>
          </a:p>
          <a:p>
            <a:r>
              <a:rPr lang="en-US" dirty="0"/>
              <a:t>S</a:t>
            </a:r>
            <a:r>
              <a:rPr lang="en-US" dirty="0" smtClean="0"/>
              <a:t>oftware-defined radio</a:t>
            </a:r>
          </a:p>
          <a:p>
            <a:r>
              <a:rPr lang="en-US" dirty="0"/>
              <a:t>A</a:t>
            </a:r>
            <a:r>
              <a:rPr lang="en-US" dirty="0" smtClean="0"/>
              <a:t>erospace </a:t>
            </a:r>
            <a:r>
              <a:rPr lang="en-US" dirty="0"/>
              <a:t>and defense </a:t>
            </a:r>
            <a:r>
              <a:rPr lang="en-US" dirty="0" smtClean="0"/>
              <a:t>systems</a:t>
            </a:r>
          </a:p>
          <a:p>
            <a:r>
              <a:rPr lang="en-US" dirty="0" smtClean="0"/>
              <a:t>ASIC prototyping</a:t>
            </a:r>
          </a:p>
          <a:p>
            <a:r>
              <a:rPr lang="en-US" dirty="0"/>
              <a:t>M</a:t>
            </a:r>
            <a:r>
              <a:rPr lang="en-US" dirty="0" smtClean="0"/>
              <a:t>edical imaging</a:t>
            </a:r>
          </a:p>
          <a:p>
            <a:r>
              <a:rPr lang="en-US" dirty="0"/>
              <a:t>C</a:t>
            </a:r>
            <a:r>
              <a:rPr lang="en-US" dirty="0" smtClean="0"/>
              <a:t>omputer vision</a:t>
            </a:r>
          </a:p>
          <a:p>
            <a:r>
              <a:rPr lang="en-US" dirty="0"/>
              <a:t>S</a:t>
            </a:r>
            <a:r>
              <a:rPr lang="en-US" dirty="0" smtClean="0"/>
              <a:t>peech recognition</a:t>
            </a:r>
          </a:p>
          <a:p>
            <a:r>
              <a:rPr lang="en-US" dirty="0" smtClean="0"/>
              <a:t>Cryptography</a:t>
            </a:r>
          </a:p>
          <a:p>
            <a:r>
              <a:rPr lang="en-US" dirty="0" smtClean="0"/>
              <a:t>Bioinformatics</a:t>
            </a:r>
          </a:p>
          <a:p>
            <a:r>
              <a:rPr lang="en-US" dirty="0"/>
              <a:t>C</a:t>
            </a:r>
            <a:r>
              <a:rPr lang="en-US" dirty="0" smtClean="0"/>
              <a:t>omputer hardware emulation</a:t>
            </a:r>
          </a:p>
          <a:p>
            <a:r>
              <a:rPr lang="en-US" dirty="0" smtClean="0"/>
              <a:t>Data Center: AI, NN, big data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133171" y="1407467"/>
            <a:ext cx="32348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u="sng" dirty="0" smtClean="0"/>
              <a:t>Advantages:</a:t>
            </a:r>
          </a:p>
          <a:p>
            <a:r>
              <a:rPr lang="en-US" sz="2400" i="1" dirty="0" smtClean="0"/>
              <a:t>Outstanding Job market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271685" y="4648200"/>
            <a:ext cx="31622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u="sng" dirty="0" smtClean="0"/>
              <a:t>Disadvantages:</a:t>
            </a:r>
          </a:p>
          <a:p>
            <a:r>
              <a:rPr lang="en-US" sz="2400" i="1" dirty="0" smtClean="0"/>
              <a:t>Tough learning curve</a:t>
            </a:r>
            <a:endParaRPr lang="en-US" sz="2400" i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B8814-19D1-4DA0-B9B2-CA6989000EE4}" type="datetime1">
              <a:rPr lang="en-US" smtClean="0"/>
              <a:t>9/20/2022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7002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>
            <a:normAutofit/>
          </a:bodyPr>
          <a:lstStyle/>
          <a:p>
            <a:r>
              <a:rPr lang="en-US" sz="4000" dirty="0" smtClean="0"/>
              <a:t>The chip manufacturers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510540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Xilinx (now AMD):</a:t>
            </a:r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u="sng" dirty="0" smtClean="0">
                <a:hlinkClick r:id="rId3"/>
              </a:rPr>
              <a:t>www.xilinx.com</a:t>
            </a:r>
            <a:endParaRPr lang="en-US" u="sng" dirty="0"/>
          </a:p>
          <a:p>
            <a:pPr lvl="1"/>
            <a:r>
              <a:rPr lang="en-US" dirty="0"/>
              <a:t>Originated </a:t>
            </a:r>
            <a:r>
              <a:rPr lang="en-US" dirty="0" smtClean="0"/>
              <a:t>FPGAs with help from AMD</a:t>
            </a:r>
            <a:endParaRPr lang="en-US" dirty="0"/>
          </a:p>
          <a:p>
            <a:r>
              <a:rPr lang="en-US" dirty="0" smtClean="0"/>
              <a:t>Altera </a:t>
            </a:r>
            <a:r>
              <a:rPr lang="en-US" dirty="0"/>
              <a:t>(now Intel):	</a:t>
            </a:r>
            <a:r>
              <a:rPr lang="en-US" dirty="0" smtClean="0"/>
              <a:t>	</a:t>
            </a:r>
            <a:r>
              <a:rPr lang="en-US" u="sng" dirty="0" smtClean="0">
                <a:hlinkClick r:id="rId4"/>
              </a:rPr>
              <a:t>www.altera.com</a:t>
            </a:r>
            <a:r>
              <a:rPr lang="en-US" dirty="0"/>
              <a:t>	</a:t>
            </a:r>
            <a:endParaRPr lang="en-US" dirty="0" smtClean="0"/>
          </a:p>
          <a:p>
            <a:pPr lvl="1"/>
            <a:r>
              <a:rPr lang="en-US" dirty="0" smtClean="0"/>
              <a:t>Originally </a:t>
            </a:r>
            <a:r>
              <a:rPr lang="en-US" dirty="0"/>
              <a:t>CPLDs</a:t>
            </a:r>
            <a:r>
              <a:rPr lang="en-US" dirty="0" smtClean="0"/>
              <a:t>, </a:t>
            </a:r>
            <a:r>
              <a:rPr lang="en-US" dirty="0"/>
              <a:t>#2 in FPGAs.</a:t>
            </a:r>
          </a:p>
          <a:p>
            <a:r>
              <a:rPr lang="en-US" dirty="0" err="1" smtClean="0"/>
              <a:t>Microsemi</a:t>
            </a:r>
            <a:r>
              <a:rPr lang="en-US" dirty="0" smtClean="0"/>
              <a:t> </a:t>
            </a:r>
            <a:r>
              <a:rPr lang="en-US" dirty="0" smtClean="0"/>
              <a:t>(</a:t>
            </a:r>
            <a:r>
              <a:rPr lang="en-US" dirty="0" smtClean="0"/>
              <a:t>Now </a:t>
            </a:r>
            <a:r>
              <a:rPr lang="en-US" dirty="0"/>
              <a:t>M</a:t>
            </a:r>
            <a:r>
              <a:rPr lang="en-US" dirty="0" smtClean="0"/>
              <a:t>icrochip, </a:t>
            </a:r>
            <a:r>
              <a:rPr lang="en-US" dirty="0" smtClean="0"/>
              <a:t>was </a:t>
            </a:r>
            <a:r>
              <a:rPr lang="en-US" dirty="0" smtClean="0"/>
              <a:t>originally </a:t>
            </a:r>
            <a:r>
              <a:rPr lang="en-US" dirty="0" err="1" smtClean="0"/>
              <a:t>Actel</a:t>
            </a:r>
            <a:r>
              <a:rPr lang="en-US" dirty="0" smtClean="0"/>
              <a:t>):	</a:t>
            </a:r>
            <a:r>
              <a:rPr lang="en-US" sz="2600" u="sng" dirty="0" smtClean="0">
                <a:hlinkClick r:id="rId5"/>
              </a:rPr>
              <a:t>www.microsemi.com/product-directory/1636-fpga-soc</a:t>
            </a:r>
            <a:endParaRPr lang="en-US" sz="2600" u="sng" dirty="0" smtClean="0"/>
          </a:p>
          <a:p>
            <a:pPr lvl="1"/>
            <a:r>
              <a:rPr lang="en-US" dirty="0" smtClean="0"/>
              <a:t>SRAM </a:t>
            </a:r>
            <a:r>
              <a:rPr lang="en-US" dirty="0"/>
              <a:t>&amp; flash based </a:t>
            </a:r>
          </a:p>
          <a:p>
            <a:r>
              <a:rPr lang="en-US" dirty="0"/>
              <a:t>Lattice Semiconductor:	</a:t>
            </a:r>
            <a:r>
              <a:rPr lang="en-US" u="sng" dirty="0">
                <a:hlinkClick r:id="rId6"/>
              </a:rPr>
              <a:t>www.latticesemi.com</a:t>
            </a:r>
            <a:endParaRPr lang="en-US" u="sng" dirty="0"/>
          </a:p>
          <a:p>
            <a:pPr lvl="1"/>
            <a:r>
              <a:rPr lang="en-US" dirty="0" smtClean="0"/>
              <a:t>Offer tiny FPGA chips</a:t>
            </a:r>
            <a:endParaRPr lang="en-US" dirty="0"/>
          </a:p>
          <a:p>
            <a:r>
              <a:rPr lang="en-US" dirty="0" err="1"/>
              <a:t>Quicklogic</a:t>
            </a:r>
            <a:r>
              <a:rPr lang="en-US" dirty="0"/>
              <a:t>: 	</a:t>
            </a:r>
            <a:r>
              <a:rPr lang="en-US" dirty="0" smtClean="0"/>
              <a:t>		</a:t>
            </a:r>
            <a:r>
              <a:rPr lang="en-US" dirty="0" smtClean="0">
                <a:hlinkClick r:id="rId7"/>
              </a:rPr>
              <a:t>www.quicklogic.com</a:t>
            </a:r>
            <a:endParaRPr lang="en-US" dirty="0" smtClean="0"/>
          </a:p>
          <a:p>
            <a:pPr lvl="1"/>
            <a:r>
              <a:rPr lang="en-US" sz="2600" dirty="0" smtClean="0"/>
              <a:t>ARM </a:t>
            </a:r>
            <a:r>
              <a:rPr lang="en-US" sz="2600" dirty="0"/>
              <a:t>+ </a:t>
            </a:r>
            <a:r>
              <a:rPr lang="en-US" sz="2600" dirty="0" smtClean="0"/>
              <a:t>~2K LUTs</a:t>
            </a:r>
          </a:p>
          <a:p>
            <a:r>
              <a:rPr lang="en-US" sz="3000" dirty="0" err="1" smtClean="0"/>
              <a:t>Gowinsemi</a:t>
            </a:r>
            <a:r>
              <a:rPr lang="en-US" sz="3000" dirty="0" smtClean="0"/>
              <a:t>:</a:t>
            </a:r>
            <a:r>
              <a:rPr lang="en-US" sz="3000" dirty="0"/>
              <a:t>	</a:t>
            </a:r>
            <a:r>
              <a:rPr lang="en-US" sz="3000" dirty="0" smtClean="0">
                <a:hlinkClick r:id="rId8"/>
              </a:rPr>
              <a:t>https</a:t>
            </a:r>
            <a:r>
              <a:rPr lang="en-US" sz="3000" dirty="0">
                <a:hlinkClick r:id="rId8"/>
              </a:rPr>
              <a:t>://www.gowinsemi.com/en</a:t>
            </a:r>
            <a:r>
              <a:rPr lang="en-US" sz="3000" dirty="0" smtClean="0">
                <a:hlinkClick r:id="rId8"/>
              </a:rPr>
              <a:t>/</a:t>
            </a:r>
            <a:endParaRPr lang="en-US" sz="30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412E9-5FD0-43F0-B02A-9804B852C71A}" type="datetime1">
              <a:rPr lang="en-US" smtClean="0"/>
              <a:t>9/20/2022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39385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76200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FPGA References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14400"/>
            <a:ext cx="8229600" cy="5257800"/>
          </a:xfrm>
        </p:spPr>
        <p:txBody>
          <a:bodyPr>
            <a:noAutofit/>
          </a:bodyPr>
          <a:lstStyle/>
          <a:p>
            <a:r>
              <a:rPr lang="en-US" sz="2000" dirty="0" smtClean="0"/>
              <a:t>Twelve </a:t>
            </a:r>
            <a:r>
              <a:rPr lang="en-US" sz="2000" dirty="0" err="1" smtClean="0"/>
              <a:t>youtube</a:t>
            </a:r>
            <a:r>
              <a:rPr lang="en-US" sz="2000" dirty="0" smtClean="0"/>
              <a:t> </a:t>
            </a:r>
            <a:r>
              <a:rPr lang="en-US" sz="2000" dirty="0"/>
              <a:t>videos on specific FPGA </a:t>
            </a:r>
            <a:r>
              <a:rPr lang="en-US" sz="2000" dirty="0" smtClean="0"/>
              <a:t>features (uses </a:t>
            </a:r>
            <a:r>
              <a:rPr lang="en-US" sz="2000" dirty="0" err="1" smtClean="0"/>
              <a:t>verilog</a:t>
            </a:r>
            <a:r>
              <a:rPr lang="en-US" sz="2000" dirty="0" smtClean="0"/>
              <a:t> RTL):  </a:t>
            </a:r>
            <a:r>
              <a:rPr lang="en-US" sz="1600" dirty="0">
                <a:hlinkClick r:id="rId3"/>
              </a:rPr>
              <a:t>https://</a:t>
            </a:r>
            <a:r>
              <a:rPr lang="en-US" sz="1600" dirty="0" smtClean="0">
                <a:hlinkClick r:id="rId3"/>
              </a:rPr>
              <a:t>www.youtube.com/playlist?list=PLEBQazB0HUyT1WmMONxRZn9NmQ_9CIKhb</a:t>
            </a:r>
            <a:endParaRPr lang="en-US" sz="1600" dirty="0" smtClean="0"/>
          </a:p>
          <a:p>
            <a:r>
              <a:rPr lang="en-US" sz="2000" i="1" dirty="0" smtClean="0"/>
              <a:t>Three </a:t>
            </a:r>
            <a:r>
              <a:rPr lang="en-US" sz="2000" i="1" dirty="0"/>
              <a:t>Ages of FPGAs: A Retrospective</a:t>
            </a:r>
            <a:r>
              <a:rPr lang="en-US" sz="2000" dirty="0"/>
              <a:t>…, Steve </a:t>
            </a:r>
            <a:r>
              <a:rPr lang="en-US" sz="2000" dirty="0" err="1"/>
              <a:t>Trimberger</a:t>
            </a:r>
            <a:r>
              <a:rPr lang="en-US" sz="2000" dirty="0"/>
              <a:t>, Proc. </a:t>
            </a:r>
            <a:r>
              <a:rPr lang="en-US" sz="2000" dirty="0" smtClean="0"/>
              <a:t>IEEE </a:t>
            </a:r>
            <a:r>
              <a:rPr lang="en-US" sz="2000" dirty="0"/>
              <a:t>v103#3p318, 2015</a:t>
            </a:r>
          </a:p>
          <a:p>
            <a:pPr marL="457200" lvl="1" indent="0">
              <a:buNone/>
            </a:pPr>
            <a:r>
              <a:rPr lang="en-US" sz="2000" dirty="0"/>
              <a:t> </a:t>
            </a:r>
            <a:r>
              <a:rPr lang="en-US" sz="2000" u="sng" dirty="0">
                <a:hlinkClick r:id="rId4"/>
              </a:rPr>
              <a:t>www.cpe.virginia.edu/grads/pdfs/January%202016/VLSI.pdf</a:t>
            </a:r>
            <a:endParaRPr lang="en-US" sz="2000" dirty="0"/>
          </a:p>
          <a:p>
            <a:pPr marL="457200" lvl="1" indent="0">
              <a:buNone/>
            </a:pPr>
            <a:r>
              <a:rPr lang="en-US" sz="2000" dirty="0"/>
              <a:t> </a:t>
            </a:r>
            <a:r>
              <a:rPr lang="en-US" sz="2000" u="sng" dirty="0">
                <a:hlinkClick r:id="rId5"/>
              </a:rPr>
              <a:t>https://</a:t>
            </a:r>
            <a:r>
              <a:rPr lang="en-US" sz="2000" u="sng" dirty="0" smtClean="0">
                <a:hlinkClick r:id="rId5"/>
              </a:rPr>
              <a:t>www.youtube.com/watch?v=4ntXSyOhlBY</a:t>
            </a:r>
            <a:endParaRPr lang="en-US" sz="2000" u="sng" dirty="0" smtClean="0"/>
          </a:p>
          <a:p>
            <a:pPr marL="457200" lvl="1" indent="0">
              <a:buNone/>
            </a:pPr>
            <a:r>
              <a:rPr lang="en-US" sz="2000" i="1" dirty="0" smtClean="0"/>
              <a:t>Xilinx </a:t>
            </a:r>
            <a:r>
              <a:rPr lang="en-US" sz="2000" i="1" dirty="0"/>
              <a:t>Part Family History</a:t>
            </a:r>
            <a:r>
              <a:rPr lang="en-US" sz="2000" dirty="0"/>
              <a:t>, John </a:t>
            </a:r>
            <a:r>
              <a:rPr lang="en-US" sz="2000" dirty="0" err="1" smtClean="0"/>
              <a:t>Lazzaro</a:t>
            </a:r>
            <a:r>
              <a:rPr lang="en-US" sz="2000" dirty="0" smtClean="0"/>
              <a:t>,</a:t>
            </a:r>
          </a:p>
          <a:p>
            <a:pPr marL="457200" lvl="1" indent="0">
              <a:buNone/>
            </a:pPr>
            <a:r>
              <a:rPr lang="en-US" sz="2000" u="sng" dirty="0" smtClean="0">
                <a:hlinkClick r:id="rId6"/>
              </a:rPr>
              <a:t>www-inst.eecs.berkeley.edu</a:t>
            </a:r>
            <a:r>
              <a:rPr lang="en-US" sz="2000" u="sng" dirty="0">
                <a:hlinkClick r:id="rId6"/>
              </a:rPr>
              <a:t>/~cs294-59/fa10/resources/Xilinx-history/Xilinx-history.html</a:t>
            </a:r>
            <a:endParaRPr lang="en-US" sz="2000" dirty="0"/>
          </a:p>
          <a:p>
            <a:r>
              <a:rPr lang="en-US" sz="2000" i="1" dirty="0"/>
              <a:t>Altera History</a:t>
            </a:r>
            <a:r>
              <a:rPr lang="en-US" sz="2000" dirty="0"/>
              <a:t>, </a:t>
            </a:r>
            <a:r>
              <a:rPr lang="en-US" sz="2000" dirty="0" smtClean="0"/>
              <a:t>corporate</a:t>
            </a:r>
            <a:r>
              <a:rPr lang="en-US" sz="2000" dirty="0"/>
              <a:t>, </a:t>
            </a:r>
            <a:r>
              <a:rPr lang="en-US" sz="2000" dirty="0">
                <a:hlinkClick r:id="rId7"/>
              </a:rPr>
              <a:t>http://www.fundinguniverse.com/company-histories/altera-corporation-history</a:t>
            </a:r>
            <a:r>
              <a:rPr lang="en-US" sz="2000" dirty="0" smtClean="0">
                <a:hlinkClick r:id="rId7"/>
              </a:rPr>
              <a:t>/</a:t>
            </a:r>
            <a:endParaRPr lang="en-US" sz="2000" dirty="0"/>
          </a:p>
          <a:p>
            <a:pPr marL="457200" lvl="1" indent="0">
              <a:buNone/>
            </a:pPr>
            <a:r>
              <a:rPr lang="en-US" sz="2000" u="sng" strike="sngStrike" dirty="0" smtClean="0">
                <a:hlinkClick r:id="rId8"/>
              </a:rPr>
              <a:t>www.altera.com/about/company/history.html</a:t>
            </a:r>
            <a:endParaRPr lang="en-US" sz="2000" strike="sngStrike" dirty="0"/>
          </a:p>
          <a:p>
            <a:r>
              <a:rPr lang="en-US" sz="2000" dirty="0" smtClean="0"/>
              <a:t>Low cost FPGA boards</a:t>
            </a:r>
          </a:p>
          <a:p>
            <a:pPr marL="457200" lvl="1" indent="0">
              <a:buNone/>
            </a:pPr>
            <a:r>
              <a:rPr lang="en-US" sz="2000" dirty="0">
                <a:hlinkClick r:id="rId9"/>
              </a:rPr>
              <a:t>https://www.joelw.id.au/FPGA/CheapFPGADevelopmentBoards</a:t>
            </a:r>
            <a:endParaRPr lang="en-US" sz="2000" dirty="0"/>
          </a:p>
          <a:p>
            <a:r>
              <a:rPr lang="en-US" sz="2000" dirty="0" smtClean="0"/>
              <a:t>Open source IP </a:t>
            </a:r>
            <a:r>
              <a:rPr lang="en-US" sz="2000" dirty="0">
                <a:hlinkClick r:id="rId10"/>
              </a:rPr>
              <a:t>https://</a:t>
            </a:r>
            <a:r>
              <a:rPr lang="en-US" sz="2000" dirty="0" smtClean="0">
                <a:hlinkClick r:id="rId10"/>
              </a:rPr>
              <a:t>opencores.org/projects</a:t>
            </a:r>
            <a:r>
              <a:rPr lang="en-US" sz="2000" dirty="0" smtClean="0"/>
              <a:t>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E68D8-3E06-4FE1-B20E-2ED46FEE121D}" type="datetime1">
              <a:rPr lang="en-US" smtClean="0"/>
              <a:t>9/20/2022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752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1143000"/>
          </a:xfrm>
        </p:spPr>
        <p:txBody>
          <a:bodyPr/>
          <a:lstStyle/>
          <a:p>
            <a:r>
              <a:rPr lang="en-US" dirty="0" smtClean="0"/>
              <a:t>Built-in IO Done Just </a:t>
            </a:r>
            <a:r>
              <a:rPr lang="en-US" dirty="0"/>
              <a:t>R</a:t>
            </a:r>
            <a:r>
              <a:rPr lang="en-US" dirty="0" smtClean="0"/>
              <a:t>ight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10+ slide switches or DIP switches</a:t>
            </a:r>
          </a:p>
          <a:p>
            <a:r>
              <a:rPr lang="en-US" dirty="0" smtClean="0"/>
              <a:t>6+ push buttons</a:t>
            </a:r>
          </a:p>
          <a:p>
            <a:r>
              <a:rPr lang="en-US" dirty="0" smtClean="0"/>
              <a:t>10+ LEDs, two tri-color (RGB)</a:t>
            </a:r>
          </a:p>
          <a:p>
            <a:r>
              <a:rPr lang="en-US" dirty="0" smtClean="0"/>
              <a:t>7-segment LEDs (four to eight digits)</a:t>
            </a:r>
          </a:p>
          <a:p>
            <a:r>
              <a:rPr lang="en-US" dirty="0"/>
              <a:t>VGA or HDMI connector</a:t>
            </a:r>
          </a:p>
          <a:p>
            <a:r>
              <a:rPr lang="en-US" dirty="0" smtClean="0"/>
              <a:t>Expansion IOs </a:t>
            </a:r>
          </a:p>
          <a:p>
            <a:pPr lvl="1"/>
            <a:r>
              <a:rPr lang="en-US" dirty="0" smtClean="0"/>
              <a:t>Arduino, Pi, PMOD, Grove, DIP pattern…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C6C089-541F-45C1-B8E9-865638916035}" type="datetime1">
              <a:rPr lang="en-US" smtClean="0"/>
              <a:t>9/20/2022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1655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609600" y="4572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Nice to have built-in IO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09600" y="17526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/>
              <a:t>Potentiometer or incremental encoder</a:t>
            </a:r>
          </a:p>
          <a:p>
            <a:r>
              <a:rPr lang="en-US" b="1" dirty="0"/>
              <a:t>Servo connector(s)</a:t>
            </a:r>
          </a:p>
          <a:p>
            <a:r>
              <a:rPr lang="en-US" dirty="0" smtClean="0"/>
              <a:t>Navigation switch or rhombic push button pattern</a:t>
            </a:r>
          </a:p>
          <a:p>
            <a:r>
              <a:rPr lang="en-US" dirty="0" err="1" smtClean="0"/>
              <a:t>Pmod</a:t>
            </a:r>
            <a:r>
              <a:rPr lang="en-US" dirty="0" smtClean="0"/>
              <a:t> connector(s)</a:t>
            </a:r>
          </a:p>
          <a:p>
            <a:r>
              <a:rPr lang="en-US" dirty="0" smtClean="0"/>
              <a:t>Grove connector(s)</a:t>
            </a:r>
          </a:p>
          <a:p>
            <a:r>
              <a:rPr lang="en-US" dirty="0" smtClean="0"/>
              <a:t>Built-in microprocessor (usually ARM)</a:t>
            </a:r>
          </a:p>
          <a:p>
            <a:r>
              <a:rPr lang="en-US" dirty="0" smtClean="0"/>
              <a:t>SRAM or DRAM (for microprocessor support) </a:t>
            </a:r>
            <a:endParaRPr lang="en-US" dirty="0"/>
          </a:p>
          <a:p>
            <a:r>
              <a:rPr lang="en-US" dirty="0"/>
              <a:t>SD </a:t>
            </a:r>
            <a:r>
              <a:rPr lang="en-US" dirty="0" smtClean="0"/>
              <a:t>socket (for microprocessor OS)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4EDBC-A2A5-433F-8799-4E433B3ECD6E}" type="datetime1">
              <a:rPr lang="en-US" smtClean="0"/>
              <a:t>9/20/2022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40310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00000">
            <a:off x="754372" y="997561"/>
            <a:ext cx="4718659" cy="397705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Under $40 &amp; some built-in IO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799" y="1524000"/>
            <a:ext cx="3998831" cy="135624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410200" y="3657600"/>
            <a:ext cx="28654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Seeedstudio</a:t>
            </a:r>
            <a:r>
              <a:rPr lang="en-US" dirty="0" smtClean="0"/>
              <a:t> Spartan-7 Edge </a:t>
            </a:r>
          </a:p>
          <a:p>
            <a:r>
              <a:rPr lang="en-US" dirty="0" smtClean="0"/>
              <a:t>Accelerator board $40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097685" y="4994392"/>
            <a:ext cx="20320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Seeedstudio</a:t>
            </a:r>
            <a:r>
              <a:rPr lang="en-US" dirty="0" smtClean="0"/>
              <a:t> </a:t>
            </a:r>
          </a:p>
          <a:p>
            <a:r>
              <a:rPr lang="en-US" dirty="0" err="1" smtClean="0"/>
              <a:t>Gowin</a:t>
            </a:r>
            <a:r>
              <a:rPr lang="en-US" dirty="0" smtClean="0"/>
              <a:t> RUNBER $30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455184" y="3024187"/>
            <a:ext cx="3246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StepFPGA</a:t>
            </a:r>
            <a:r>
              <a:rPr lang="en-US" dirty="0" smtClean="0"/>
              <a:t> MAX10 dev board $39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0537" y="4495800"/>
            <a:ext cx="3599077" cy="1828800"/>
          </a:xfr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94733-C0B2-41D7-8179-C5AC5EBE6372}" type="datetime1">
              <a:rPr lang="en-US" smtClean="0"/>
              <a:t>9/20/2022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1320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Very little built-in IO </a:t>
            </a:r>
            <a:r>
              <a:rPr lang="en-US" sz="3200" dirty="0" smtClean="0"/>
              <a:t>$25-30</a:t>
            </a:r>
            <a:endParaRPr lang="en-US" sz="32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295401"/>
            <a:ext cx="4550258" cy="19050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062679" y="3014524"/>
            <a:ext cx="5328556" cy="189031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50" y="3352800"/>
            <a:ext cx="5872680" cy="319112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181600" y="1524000"/>
            <a:ext cx="126156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iCE40 </a:t>
            </a:r>
          </a:p>
          <a:p>
            <a:r>
              <a:rPr lang="en-US" dirty="0" smtClean="0"/>
              <a:t>Feather</a:t>
            </a:r>
          </a:p>
          <a:p>
            <a:r>
              <a:rPr lang="en-US" dirty="0" smtClean="0"/>
              <a:t>Has battery</a:t>
            </a:r>
          </a:p>
          <a:p>
            <a:r>
              <a:rPr lang="en-US" dirty="0" smtClean="0"/>
              <a:t>support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334000" y="6096000"/>
            <a:ext cx="1460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UPDuino</a:t>
            </a:r>
            <a:r>
              <a:rPr lang="en-US" dirty="0" smtClean="0"/>
              <a:t> v3.1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838200" y="3628141"/>
            <a:ext cx="17302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Trenz</a:t>
            </a:r>
            <a:r>
              <a:rPr lang="en-US" dirty="0" smtClean="0"/>
              <a:t> MAX-1000</a:t>
            </a:r>
          </a:p>
          <a:p>
            <a:r>
              <a:rPr lang="en-US" dirty="0" smtClean="0"/>
              <a:t>Has 8MB ram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BA994-6C3F-4938-B5B6-44DADF7AFFF0}" type="datetime1">
              <a:rPr lang="en-US" smtClean="0"/>
              <a:t>9/20/2022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13087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04800"/>
            <a:ext cx="8229600" cy="914400"/>
          </a:xfrm>
        </p:spPr>
        <p:txBody>
          <a:bodyPr/>
          <a:lstStyle/>
          <a:p>
            <a:r>
              <a:rPr lang="en-US" sz="4000" dirty="0"/>
              <a:t>Very little built-in IO </a:t>
            </a:r>
            <a:r>
              <a:rPr lang="en-US" sz="3200" dirty="0" smtClean="0"/>
              <a:t>$15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B9A91-D727-4CED-A180-175D6B002F12}" type="datetime1">
              <a:rPr lang="en-US" smtClean="0"/>
              <a:t>9/20/2022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39</a:t>
            </a:fld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1066800"/>
            <a:ext cx="5957906" cy="4525963"/>
          </a:xfrm>
        </p:spPr>
      </p:pic>
    </p:spTree>
    <p:extLst>
      <p:ext uri="{BB962C8B-B14F-4D97-AF65-F5344CB8AC3E}">
        <p14:creationId xmlns:p14="http://schemas.microsoft.com/office/powerpoint/2010/main" val="13253223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 quite free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U</a:t>
            </a:r>
            <a:r>
              <a:rPr lang="en-US" dirty="0" smtClean="0"/>
              <a:t>sing the grant money to buy an FPGA board for each student (and lunch), the idea being that way each student can spend more time on the board.</a:t>
            </a:r>
          </a:p>
          <a:p>
            <a:r>
              <a:rPr lang="en-US" dirty="0" smtClean="0"/>
              <a:t>In return for the “free” FPGA board, you e-mail a progress report periodically to </a:t>
            </a:r>
            <a:r>
              <a:rPr lang="en-US" dirty="0" smtClean="0">
                <a:hlinkClick r:id="rId2"/>
              </a:rPr>
              <a:t>jim.brakefield@ieee.org</a:t>
            </a:r>
            <a:endParaRPr lang="en-US" dirty="0" smtClean="0"/>
          </a:p>
          <a:p>
            <a:r>
              <a:rPr lang="en-US" dirty="0" smtClean="0"/>
              <a:t>Part of the grant is to determine the viability of this approach to FPGA education, hence need feedback.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772F5-9944-479C-B60B-D67A8B9E6EC7}" type="datetime1">
              <a:rPr lang="en-US" smtClean="0"/>
              <a:t>9/20/2022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21981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7CEB2-99BF-4F21-925B-A3F82BDB9F7A}" type="datetime1">
              <a:rPr lang="en-US" smtClean="0"/>
              <a:t>9/20/2022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40</a:t>
            </a:fld>
            <a:endParaRPr lang="en-US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274638"/>
            <a:ext cx="8229600" cy="639762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/>
              <a:t>FPGA board rankings</a:t>
            </a:r>
            <a:endParaRPr lang="en-US" sz="4000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219200" y="5987534"/>
            <a:ext cx="69539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Top version sorted by LUT count, bottom version by block RAM bit count</a:t>
            </a:r>
          </a:p>
          <a:p>
            <a:r>
              <a:rPr lang="en-US" dirty="0" smtClean="0"/>
              <a:t>This listing is only a sample of the hundreds of boards available.</a:t>
            </a:r>
          </a:p>
        </p:txBody>
      </p:sp>
      <p:sp>
        <p:nvSpPr>
          <p:cNvPr id="7" name="Date Placeholder 2"/>
          <p:cNvSpPr txBox="1">
            <a:spLocks/>
          </p:cNvSpPr>
          <p:nvPr/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2A8BE4-2DB6-4399-AFAB-17596595EDF2}" type="datetime1">
              <a:rPr lang="en-US" smtClean="0"/>
              <a:pPr/>
              <a:t>9/20/2022</a:t>
            </a:fld>
            <a:endParaRPr lang="en-US"/>
          </a:p>
        </p:txBody>
      </p:sp>
      <p:sp>
        <p:nvSpPr>
          <p:cNvPr id="8" name="Slide Number Placeholder 5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C4915E3-0B55-498E-8533-E3BB9F551847}" type="slidenum">
              <a:rPr lang="en-US" smtClean="0"/>
              <a:pPr/>
              <a:t>40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164" y="876693"/>
            <a:ext cx="8363492" cy="5111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95559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/>
          <a:lstStyle/>
          <a:p>
            <a:r>
              <a:rPr lang="en-US" dirty="0" smtClean="0"/>
              <a:t>In 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5029200"/>
          </a:xfrm>
        </p:spPr>
        <p:txBody>
          <a:bodyPr>
            <a:noAutofit/>
          </a:bodyPr>
          <a:lstStyle/>
          <a:p>
            <a:r>
              <a:rPr lang="en-US" sz="2800" dirty="0" smtClean="0"/>
              <a:t>It is thought that ownership of an FPGA board will lead to greater usage and knowledge.  As opposed to shared laboratory equipment.</a:t>
            </a:r>
          </a:p>
          <a:p>
            <a:r>
              <a:rPr lang="en-US" sz="2800" dirty="0" smtClean="0"/>
              <a:t>Oriented towards a beginner’s board at low cost.  Lots of switches, LEDs etc. eliminate need for discrete components and their fragile wiring.</a:t>
            </a:r>
          </a:p>
          <a:p>
            <a:r>
              <a:rPr lang="en-US" sz="2800" dirty="0" smtClean="0"/>
              <a:t>These </a:t>
            </a:r>
            <a:r>
              <a:rPr lang="en-US" sz="2800" dirty="0" smtClean="0"/>
              <a:t>slides and other files at</a:t>
            </a:r>
            <a:r>
              <a:rPr lang="en-US" sz="2800" dirty="0"/>
              <a:t>: </a:t>
            </a:r>
            <a:r>
              <a:rPr lang="en-US" sz="2800" dirty="0">
                <a:hlinkClick r:id="rId3"/>
              </a:rPr>
              <a:t>https://</a:t>
            </a:r>
            <a:r>
              <a:rPr lang="en-US" sz="2800" dirty="0" smtClean="0">
                <a:hlinkClick r:id="rId3"/>
              </a:rPr>
              <a:t>github.com/jimbrake/FPGA_Boot_Camp</a:t>
            </a:r>
            <a:endParaRPr lang="en-US" sz="2800" dirty="0" smtClean="0"/>
          </a:p>
          <a:p>
            <a:r>
              <a:rPr lang="en-US" sz="2800" dirty="0" smtClean="0"/>
              <a:t>Future classes TBD</a:t>
            </a:r>
            <a:endParaRPr lang="en-US" sz="2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87A59-D376-460E-A531-3A950C5787E9}" type="datetime1">
              <a:rPr lang="en-US" smtClean="0"/>
              <a:t>9/20/2022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8466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B9A91-D727-4CED-A180-175D6B002F12}" type="datetime1">
              <a:rPr lang="en-US" smtClean="0"/>
              <a:t>9/20/2022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5</a:t>
            </a:fld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66409" y="304800"/>
            <a:ext cx="8229600" cy="944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/>
              <a:t>My view of binary</a:t>
            </a:r>
            <a:endParaRPr lang="en-US" sz="4000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21533" y="1263952"/>
            <a:ext cx="8229600" cy="5060647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Zero and ones: One names a single such signal or a group of such signals (subscripted by bit number)</a:t>
            </a:r>
          </a:p>
          <a:p>
            <a:r>
              <a:rPr lang="en-US" dirty="0" smtClean="0"/>
              <a:t>A binary number is a polynomial: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en-US" dirty="0" smtClean="0"/>
              <a:t>A[n-1]x</a:t>
            </a:r>
            <a:r>
              <a:rPr lang="en-US" baseline="30000" dirty="0" smtClean="0"/>
              <a:t>n-1 </a:t>
            </a:r>
            <a:r>
              <a:rPr lang="en-US" dirty="0" smtClean="0"/>
              <a:t>+ A[n-2]x</a:t>
            </a:r>
            <a:r>
              <a:rPr lang="en-US" baseline="30000" dirty="0" smtClean="0"/>
              <a:t>n-2 </a:t>
            </a:r>
            <a:r>
              <a:rPr lang="en-US" dirty="0" smtClean="0"/>
              <a:t>+ … A[1]x</a:t>
            </a:r>
            <a:r>
              <a:rPr lang="en-US" baseline="30000" dirty="0" smtClean="0"/>
              <a:t>1</a:t>
            </a:r>
            <a:r>
              <a:rPr lang="en-US" dirty="0" smtClean="0"/>
              <a:t> + A[0]x</a:t>
            </a:r>
            <a:r>
              <a:rPr lang="en-US" baseline="30000" dirty="0" smtClean="0"/>
              <a:t>0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en-US" dirty="0" smtClean="0"/>
              <a:t>Where X = 2, and A[n] are 0 or 1 bits from the number.  If A[n-1] is 0/-1 then it is 2’s complement and negative if A[n-1] is -1.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en-US" dirty="0" smtClean="0"/>
              <a:t>It is typical for the bit numbers to run from N-1 to 0 where N is the number of bits.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en-US" dirty="0" smtClean="0"/>
              <a:t>Adding or subtracting 2’s complement wraps around in a circle where the most positive and most negative numbers are adjacent (any carry or borrow beyond x</a:t>
            </a:r>
            <a:r>
              <a:rPr lang="en-US" baseline="30000" dirty="0" smtClean="0"/>
              <a:t>n-1</a:t>
            </a:r>
            <a:r>
              <a:rPr lang="en-US" dirty="0" smtClean="0"/>
              <a:t> is discarded).</a:t>
            </a:r>
          </a:p>
          <a:p>
            <a:pPr lvl="1"/>
            <a:endParaRPr lang="en-US" dirty="0"/>
          </a:p>
        </p:txBody>
      </p:sp>
      <p:sp>
        <p:nvSpPr>
          <p:cNvPr id="8" name="Date Placeholder 3"/>
          <p:cNvSpPr txBox="1">
            <a:spLocks/>
          </p:cNvSpPr>
          <p:nvPr/>
        </p:nvSpPr>
        <p:spPr>
          <a:xfrm>
            <a:off x="609600" y="65087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4EB9A91-D727-4CED-A180-175D6B002F12}" type="datetime1">
              <a:rPr lang="en-US" smtClean="0"/>
              <a:pPr/>
              <a:t>9/20/2022</a:t>
            </a:fld>
            <a:endParaRPr lang="en-US"/>
          </a:p>
        </p:txBody>
      </p:sp>
      <p:sp>
        <p:nvSpPr>
          <p:cNvPr id="9" name="Slide Number Placeholder 4"/>
          <p:cNvSpPr txBox="1">
            <a:spLocks/>
          </p:cNvSpPr>
          <p:nvPr/>
        </p:nvSpPr>
        <p:spPr>
          <a:xfrm>
            <a:off x="6705600" y="65087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C4915E3-0B55-498E-8533-E3BB9F551847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6744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Interactive digital simulation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Schematic editor and simulator</a:t>
            </a:r>
          </a:p>
          <a:p>
            <a:r>
              <a:rPr lang="en-US" dirty="0" smtClean="0"/>
              <a:t>Provides an intermediate step before </a:t>
            </a:r>
            <a:r>
              <a:rPr lang="en-US" i="1" dirty="0" smtClean="0"/>
              <a:t>RTL</a:t>
            </a:r>
            <a:r>
              <a:rPr lang="en-US" dirty="0" smtClean="0"/>
              <a:t> (</a:t>
            </a:r>
            <a:r>
              <a:rPr lang="en-US" dirty="0"/>
              <a:t>Register Transfer </a:t>
            </a:r>
            <a:r>
              <a:rPr lang="en-US" dirty="0" smtClean="0"/>
              <a:t>Logic) and full FPGA tools.</a:t>
            </a:r>
          </a:p>
          <a:p>
            <a:r>
              <a:rPr lang="en-US" dirty="0" smtClean="0"/>
              <a:t>Requires nothing beyond a PC.</a:t>
            </a:r>
          </a:p>
          <a:p>
            <a:r>
              <a:rPr lang="en-US" dirty="0" smtClean="0"/>
              <a:t>Requires Java</a:t>
            </a:r>
          </a:p>
          <a:p>
            <a:r>
              <a:rPr lang="en-US" dirty="0" smtClean="0"/>
              <a:t>Totally interactive</a:t>
            </a:r>
          </a:p>
          <a:p>
            <a:r>
              <a:rPr lang="en-US" dirty="0" smtClean="0"/>
              <a:t>Generates VHDL or Verilog RTL files</a:t>
            </a:r>
          </a:p>
          <a:p>
            <a:r>
              <a:rPr lang="en-US" dirty="0" smtClean="0"/>
              <a:t>Generates constraint file for </a:t>
            </a:r>
            <a:r>
              <a:rPr lang="en-US" i="1" dirty="0" err="1" smtClean="0"/>
              <a:t>vivado</a:t>
            </a:r>
            <a:r>
              <a:rPr lang="en-US" dirty="0" smtClean="0"/>
              <a:t> (</a:t>
            </a:r>
            <a:r>
              <a:rPr lang="en-US" dirty="0" err="1" smtClean="0"/>
              <a:t>xilinx</a:t>
            </a:r>
            <a:r>
              <a:rPr lang="en-US" dirty="0" smtClean="0"/>
              <a:t> FPGA tool)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80943C-E8B0-4353-836D-27868EF5DB1F}" type="datetime1">
              <a:rPr lang="en-US" smtClean="0"/>
              <a:t>9/20/2022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7184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020762"/>
          </a:xfrm>
        </p:spPr>
        <p:txBody>
          <a:bodyPr>
            <a:normAutofit/>
          </a:bodyPr>
          <a:lstStyle/>
          <a:p>
            <a:r>
              <a:rPr lang="en-US" sz="4000" dirty="0" smtClean="0"/>
              <a:t>“Digital” logic simulator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525963"/>
          </a:xfrm>
        </p:spPr>
        <p:txBody>
          <a:bodyPr>
            <a:normAutofit/>
          </a:bodyPr>
          <a:lstStyle/>
          <a:p>
            <a:r>
              <a:rPr lang="en-US" sz="2800" dirty="0" smtClean="0"/>
              <a:t>Web site: </a:t>
            </a:r>
            <a:r>
              <a:rPr lang="en-US" sz="2800" dirty="0" smtClean="0">
                <a:hlinkClick r:id="rId2"/>
              </a:rPr>
              <a:t>https</a:t>
            </a:r>
            <a:r>
              <a:rPr lang="en-US" sz="2800" dirty="0">
                <a:hlinkClick r:id="rId2"/>
              </a:rPr>
              <a:t>://github.com/hneemann/Digital/</a:t>
            </a:r>
            <a:endParaRPr lang="en-US" sz="2800" dirty="0"/>
          </a:p>
          <a:p>
            <a:r>
              <a:rPr lang="en-US" sz="2800" dirty="0" smtClean="0"/>
              <a:t>Authored by: </a:t>
            </a:r>
            <a:r>
              <a:rPr lang="en-US" sz="2800" dirty="0" smtClean="0">
                <a:hlinkClick r:id="rId3"/>
              </a:rPr>
              <a:t>Helmut.Neemann@mosbach.dhbw.de</a:t>
            </a:r>
            <a:endParaRPr lang="en-US" sz="2800" dirty="0" smtClean="0"/>
          </a:p>
          <a:p>
            <a:r>
              <a:rPr lang="en-US" sz="2800" dirty="0" smtClean="0"/>
              <a:t>Open source, other simulators available</a:t>
            </a:r>
          </a:p>
          <a:p>
            <a:r>
              <a:rPr lang="en-US" sz="2800" dirty="0" smtClean="0"/>
              <a:t>Modified to support the Boolean board</a:t>
            </a:r>
          </a:p>
          <a:p>
            <a:pPr lvl="1"/>
            <a:r>
              <a:rPr lang="en-US" sz="2400" dirty="0" smtClean="0"/>
              <a:t>BASYS3.config  renamed to </a:t>
            </a:r>
            <a:r>
              <a:rPr lang="en-US" sz="2400" dirty="0" err="1" smtClean="0"/>
              <a:t>Boolbd.config</a:t>
            </a:r>
            <a:endParaRPr lang="en-US" sz="2400" dirty="0" smtClean="0"/>
          </a:p>
          <a:p>
            <a:pPr lvl="1"/>
            <a:r>
              <a:rPr lang="en-US" sz="2400" dirty="0" smtClean="0"/>
              <a:t>BASYS3_IO.dig renamed to </a:t>
            </a:r>
            <a:r>
              <a:rPr lang="en-US" sz="2400" dirty="0" err="1" smtClean="0"/>
              <a:t>Boolbd.dig</a:t>
            </a:r>
            <a:endParaRPr lang="en-US" sz="2400" dirty="0" smtClean="0"/>
          </a:p>
          <a:p>
            <a:pPr lvl="1"/>
            <a:r>
              <a:rPr lang="en-US" sz="2400" dirty="0" smtClean="0"/>
              <a:t>And pin assignments updated</a:t>
            </a:r>
          </a:p>
          <a:p>
            <a:pPr lvl="1"/>
            <a:r>
              <a:rPr lang="en-US" sz="2400" dirty="0" smtClean="0"/>
              <a:t>And PMOD pins moved to </a:t>
            </a:r>
            <a:r>
              <a:rPr lang="en-US" sz="2400" dirty="0" err="1" smtClean="0"/>
              <a:t>Boolbd_pmod.dig</a:t>
            </a:r>
            <a:endParaRPr lang="en-US" sz="2400" dirty="0" smtClean="0"/>
          </a:p>
          <a:p>
            <a:pPr lvl="1"/>
            <a:r>
              <a:rPr lang="en-US" sz="2400" dirty="0" smtClean="0"/>
              <a:t>In the subdirectory  </a:t>
            </a:r>
            <a:r>
              <a:rPr lang="en-US" sz="2400" dirty="0" smtClean="0"/>
              <a:t>examples/</a:t>
            </a:r>
            <a:r>
              <a:rPr lang="en-US" sz="2400" dirty="0" err="1" smtClean="0"/>
              <a:t>hdl</a:t>
            </a:r>
            <a:endParaRPr lang="en-US" sz="24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175211-2177-4700-B902-B5D620E17DC6}" type="datetime1">
              <a:rPr lang="en-US" smtClean="0"/>
              <a:t>9/20/2022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6900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0969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Digital web page</a:t>
            </a:r>
            <a:r>
              <a:rPr lang="en-US" sz="4000" dirty="0" smtClean="0"/>
              <a:t/>
            </a:r>
            <a:br>
              <a:rPr lang="en-US" sz="4000" dirty="0" smtClean="0"/>
            </a:br>
            <a:r>
              <a:rPr lang="en-US" sz="3600" dirty="0">
                <a:hlinkClick r:id="rId3"/>
              </a:rPr>
              <a:t>https://github.com/hneemann/Digital</a:t>
            </a:r>
            <a:r>
              <a:rPr lang="en-US" sz="3600" dirty="0" smtClean="0">
                <a:hlinkClick r:id="rId3"/>
              </a:rPr>
              <a:t>/</a:t>
            </a:r>
            <a:endParaRPr lang="en-US" sz="3600" dirty="0"/>
          </a:p>
        </p:txBody>
      </p:sp>
      <p:pic>
        <p:nvPicPr>
          <p:cNvPr id="7" name="Content Placeholder 6" descr="GitHub - hneemann/Digital: A digital logic designer and circuit simulator. - Google Chrome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447800"/>
            <a:ext cx="6062577" cy="4953000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B9A91-D727-4CED-A180-175D6B002F12}" type="datetime1">
              <a:rPr lang="en-US" smtClean="0">
                <a:solidFill>
                  <a:schemeClr val="tx1"/>
                </a:solidFill>
              </a:rPr>
              <a:t>9/20/2022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8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086600" y="2057400"/>
            <a:ext cx="1676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Is 12MB zip file</a:t>
            </a:r>
          </a:p>
          <a:p>
            <a:r>
              <a:rPr lang="en-US" dirty="0"/>
              <a:t>22MB </a:t>
            </a:r>
            <a:r>
              <a:rPr lang="en-US" dirty="0" smtClean="0"/>
              <a:t>unzipped</a:t>
            </a:r>
          </a:p>
          <a:p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162800" y="3200400"/>
            <a:ext cx="1447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Must have Java installed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7051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Unzipped Digital directory</a:t>
            </a:r>
            <a:r>
              <a:rPr lang="en-US" sz="4000" dirty="0" smtClean="0"/>
              <a:t/>
            </a:r>
            <a:br>
              <a:rPr lang="en-US" sz="4000" dirty="0" smtClean="0"/>
            </a:br>
            <a:r>
              <a:rPr lang="en-US" sz="3600" dirty="0" smtClean="0"/>
              <a:t>Double click on either *.exe</a:t>
            </a:r>
            <a:endParaRPr lang="en-US" sz="3600" dirty="0"/>
          </a:p>
        </p:txBody>
      </p:sp>
      <p:pic>
        <p:nvPicPr>
          <p:cNvPr id="6" name="Content Placeholder 5" descr="Digital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327" y="1600200"/>
            <a:ext cx="7663929" cy="4800600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B9A91-D727-4CED-A180-175D6B002F12}" type="datetime1">
              <a:rPr lang="en-US" smtClean="0"/>
              <a:t>9/20/2022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2391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8464</TotalTime>
  <Words>1952</Words>
  <Application>Microsoft Office PowerPoint</Application>
  <PresentationFormat>On-screen Show (4:3)</PresentationFormat>
  <Paragraphs>426</Paragraphs>
  <Slides>41</Slides>
  <Notes>29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2" baseType="lpstr">
      <vt:lpstr>Office Theme</vt:lpstr>
      <vt:lpstr>Morning Slides Boot Camp for Digital Systems Education Circuit Simulation &amp; RTL generation</vt:lpstr>
      <vt:lpstr>Preliminaries</vt:lpstr>
      <vt:lpstr>This Morning’s Agenda</vt:lpstr>
      <vt:lpstr>Not quite free</vt:lpstr>
      <vt:lpstr>PowerPoint Presentation</vt:lpstr>
      <vt:lpstr>Interactive digital simulation</vt:lpstr>
      <vt:lpstr>“Digital” logic simulator</vt:lpstr>
      <vt:lpstr>Digital web page https://github.com/hneemann/Digital/</vt:lpstr>
      <vt:lpstr>Unzipped Digital directory Double click on either *.exe</vt:lpstr>
      <vt:lpstr>Initial Digital screen will change to last schematic you viewed</vt:lpstr>
      <vt:lpstr>High res github.com/hneemann/Digital</vt:lpstr>
      <vt:lpstr>Configure Digital for Boolean Board</vt:lpstr>
      <vt:lpstr>Configure for Boolean Board</vt:lpstr>
      <vt:lpstr>Digital with additional menu item always starts with last schematic, here the Boolean board IO pins</vt:lpstr>
      <vt:lpstr>PowerPoint Presentation</vt:lpstr>
      <vt:lpstr>Drawing a rectangle for cut &amp; paste or delete point &amp; drag with mouse</vt:lpstr>
      <vt:lpstr>Insert into “new” and “save as”</vt:lpstr>
      <vt:lpstr>Connect switches to LEDs</vt:lpstr>
      <vt:lpstr>Inspecting switch or LED</vt:lpstr>
      <vt:lpstr>Inspecting switch or LED</vt:lpstr>
      <vt:lpstr>Boolean Board Resources https://www.realdigital.org/hardware/boolean</vt:lpstr>
      <vt:lpstr>Basic Digital tutorials https://www.realdigital.org/course/digital-logic-for-the-boolean-board</vt:lpstr>
      <vt:lpstr>Wikipedia basic logic circuits</vt:lpstr>
      <vt:lpstr>What do FPGA tools do?</vt:lpstr>
      <vt:lpstr>Boolean board $69/$79</vt:lpstr>
      <vt:lpstr>Boolean Board background</vt:lpstr>
      <vt:lpstr>RealDigital.org</vt:lpstr>
      <vt:lpstr>Downloading vivado now has an ITAR notice</vt:lpstr>
      <vt:lpstr>Educational programs</vt:lpstr>
      <vt:lpstr>Intel/Altera academic program</vt:lpstr>
      <vt:lpstr>Xilinx university program</vt:lpstr>
      <vt:lpstr>FPGA Application Areas</vt:lpstr>
      <vt:lpstr>The chip manufacturers</vt:lpstr>
      <vt:lpstr>FPGA References</vt:lpstr>
      <vt:lpstr>Built-in IO Done Just Right</vt:lpstr>
      <vt:lpstr>PowerPoint Presentation</vt:lpstr>
      <vt:lpstr>Under $40 &amp; some built-in IO</vt:lpstr>
      <vt:lpstr>Very little built-in IO $25-30</vt:lpstr>
      <vt:lpstr>Very little built-in IO $15</vt:lpstr>
      <vt:lpstr>PowerPoint Presentation</vt:lpstr>
      <vt:lpstr>In conclusion</vt:lpstr>
    </vt:vector>
  </TitlesOfParts>
  <Company>Toshiba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 Grande Tour of FPGA Land</dc:title>
  <dc:creator>jimbrake</dc:creator>
  <cp:lastModifiedBy>James Brakefield</cp:lastModifiedBy>
  <cp:revision>768</cp:revision>
  <cp:lastPrinted>2022-06-11T03:12:14Z</cp:lastPrinted>
  <dcterms:created xsi:type="dcterms:W3CDTF">2015-03-15T00:52:45Z</dcterms:created>
  <dcterms:modified xsi:type="dcterms:W3CDTF">2022-09-21T02:11:07Z</dcterms:modified>
</cp:coreProperties>
</file>